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70" r:id="rId2"/>
    <p:sldId id="271" r:id="rId3"/>
    <p:sldId id="278" r:id="rId4"/>
    <p:sldId id="280" r:id="rId5"/>
    <p:sldId id="284" r:id="rId6"/>
    <p:sldId id="279" r:id="rId7"/>
    <p:sldId id="285" r:id="rId8"/>
    <p:sldId id="281" r:id="rId9"/>
    <p:sldId id="286" r:id="rId10"/>
    <p:sldId id="282" r:id="rId11"/>
    <p:sldId id="287" r:id="rId12"/>
    <p:sldId id="283" r:id="rId13"/>
    <p:sldId id="288" r:id="rId14"/>
    <p:sldId id="275" r:id="rId15"/>
    <p:sldId id="276" r:id="rId16"/>
    <p:sldId id="277" r:id="rId17"/>
    <p:sldId id="269" r:id="rId18"/>
    <p:sldId id="256" r:id="rId19"/>
    <p:sldId id="266" r:id="rId20"/>
    <p:sldId id="257" r:id="rId21"/>
    <p:sldId id="258" r:id="rId22"/>
    <p:sldId id="265" r:id="rId23"/>
    <p:sldId id="259" r:id="rId24"/>
    <p:sldId id="260" r:id="rId25"/>
    <p:sldId id="262" r:id="rId26"/>
    <p:sldId id="264" r:id="rId27"/>
    <p:sldId id="261" r:id="rId28"/>
    <p:sldId id="289" r:id="rId29"/>
    <p:sldId id="290" r:id="rId30"/>
    <p:sldId id="291" r:id="rId31"/>
    <p:sldId id="292" r:id="rId32"/>
    <p:sldId id="293" r:id="rId33"/>
    <p:sldId id="294" r:id="rId34"/>
    <p:sldId id="296" r:id="rId35"/>
    <p:sldId id="295" r:id="rId36"/>
    <p:sldId id="297" r:id="rId37"/>
    <p:sldId id="298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68" autoAdjust="0"/>
    <p:restoredTop sz="50000" autoAdjust="0"/>
  </p:normalViewPr>
  <p:slideViewPr>
    <p:cSldViewPr snapToGrid="0" snapToObjects="1">
      <p:cViewPr varScale="1">
        <p:scale>
          <a:sx n="113" d="100"/>
          <a:sy n="113" d="100"/>
        </p:scale>
        <p:origin x="840" y="4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1E74E5-43EB-8941-84E7-E76CE2DEF1CC}" type="datetimeFigureOut">
              <a:rPr lang="en-US" smtClean="0"/>
              <a:t>4/15/25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79F689-7EFB-7B46-8E3E-1F0603397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09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991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01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15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96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0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4/15/25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833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4/15/25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89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4/15/25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0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0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55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5799D-8AC1-7647-9F4D-35F314575207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074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emf"/><Relationship Id="rId7" Type="http://schemas.openxmlformats.org/officeDocument/2006/relationships/image" Target="../media/image19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Relationship Id="rId9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emf"/><Relationship Id="rId7" Type="http://schemas.openxmlformats.org/officeDocument/2006/relationships/image" Target="../media/image19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Relationship Id="rId9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10099" y="1690179"/>
            <a:ext cx="4090483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FFFFFF"/>
                </a:solidFill>
                <a:latin typeface="Trebuchet MS"/>
                <a:cs typeface="Trebuchet MS"/>
              </a:rPr>
              <a:t>Selección</a:t>
            </a:r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 de </a:t>
            </a:r>
            <a:r>
              <a:rPr lang="en-US" sz="2400" b="1" dirty="0" err="1">
                <a:solidFill>
                  <a:srgbClr val="FFFFFF"/>
                </a:solidFill>
                <a:latin typeface="Trebuchet MS"/>
                <a:cs typeface="Trebuchet MS"/>
              </a:rPr>
              <a:t>Características</a:t>
            </a:r>
            <a:endParaRPr lang="en-US" sz="2400" b="1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3 ]</a:t>
            </a:r>
          </a:p>
        </p:txBody>
      </p:sp>
    </p:spTree>
    <p:extLst>
      <p:ext uri="{BB962C8B-B14F-4D97-AF65-F5344CB8AC3E}">
        <p14:creationId xmlns:p14="http://schemas.microsoft.com/office/powerpoint/2010/main" val="377642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082A6-1BAC-AB42-93D7-93F922590E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45535" y="1115122"/>
            <a:ext cx="6256183" cy="5348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92C45C-3439-2B48-899D-BA080F3BDF3A}"/>
              </a:ext>
            </a:extLst>
          </p:cNvPr>
          <p:cNvSpPr/>
          <p:nvPr/>
        </p:nvSpPr>
        <p:spPr>
          <a:xfrm>
            <a:off x="286169" y="394354"/>
            <a:ext cx="76145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rebuchet MS"/>
                <a:cs typeface="Trebuchet MS"/>
              </a:rPr>
              <a:t>3. To simplify the testing stage – Area vs.  </a:t>
            </a:r>
            <a:r>
              <a:rPr lang="en-US" sz="2400" dirty="0" err="1">
                <a:latin typeface="Trebuchet MS"/>
                <a:cs typeface="Trebuchet MS"/>
              </a:rPr>
              <a:t>Hu+Flusser</a:t>
            </a:r>
            <a:endParaRPr lang="en-US" sz="2400" dirty="0">
              <a:latin typeface="Trebuchet MS"/>
              <a:cs typeface="Trebuchet M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5EECC6E-6878-A941-BA01-483F86818121}"/>
              </a:ext>
            </a:extLst>
          </p:cNvPr>
          <p:cNvGrpSpPr/>
          <p:nvPr/>
        </p:nvGrpSpPr>
        <p:grpSpPr>
          <a:xfrm>
            <a:off x="5750362" y="497142"/>
            <a:ext cx="2527610" cy="325619"/>
            <a:chOff x="8077200" y="1817649"/>
            <a:chExt cx="765717" cy="18957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6173D9F-D126-CF49-9914-B2AE2CA2754B}"/>
                </a:ext>
              </a:extLst>
            </p:cNvPr>
            <p:cNvCxnSpPr/>
            <p:nvPr/>
          </p:nvCxnSpPr>
          <p:spPr>
            <a:xfrm>
              <a:off x="8084634" y="1817649"/>
              <a:ext cx="758283" cy="18957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028E11F-FDC1-C241-B022-B07118153E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7200" y="1843668"/>
              <a:ext cx="765717" cy="13753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24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6040" y="3420079"/>
            <a:ext cx="639328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non-discriminative features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correlated features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simplify the testing stage</a:t>
            </a:r>
          </a:p>
          <a:p>
            <a:pPr marL="342900" indent="-342900">
              <a:buFontTx/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false correlations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350" y="1289294"/>
            <a:ext cx="91125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Trebuchet MS"/>
                <a:cs typeface="Trebuchet MS"/>
              </a:rPr>
              <a:t>5 reasons why to select features</a:t>
            </a:r>
          </a:p>
        </p:txBody>
      </p:sp>
    </p:spTree>
    <p:extLst>
      <p:ext uri="{BB962C8B-B14F-4D97-AF65-F5344CB8AC3E}">
        <p14:creationId xmlns:p14="http://schemas.microsoft.com/office/powerpoint/2010/main" val="2336310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082A6-1BAC-AB42-93D7-93F922590E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45535" y="1115122"/>
            <a:ext cx="6256183" cy="5348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92C45C-3439-2B48-899D-BA080F3BDF3A}"/>
              </a:ext>
            </a:extLst>
          </p:cNvPr>
          <p:cNvSpPr/>
          <p:nvPr/>
        </p:nvSpPr>
        <p:spPr>
          <a:xfrm>
            <a:off x="286169" y="394354"/>
            <a:ext cx="61007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rebuchet MS"/>
                <a:cs typeface="Trebuchet MS"/>
              </a:rPr>
              <a:t>4. To avoid false correlations – Location </a:t>
            </a:r>
            <a:r>
              <a:rPr lang="en-US" sz="2400" dirty="0">
                <a:latin typeface="Trebuchet MS"/>
                <a:cs typeface="Trebuchet MS"/>
                <a:sym typeface="Wingdings" pitchFamily="2" charset="2"/>
              </a:rPr>
              <a:t> </a:t>
            </a:r>
            <a:endParaRPr lang="en-US" sz="24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979922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6040" y="3420079"/>
            <a:ext cx="639328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non-discriminative features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correlated features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simplify the testing stage</a:t>
            </a:r>
          </a:p>
          <a:p>
            <a:pPr marL="342900" indent="-342900">
              <a:buFontTx/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false correlations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the curse of dimensionality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350" y="1289294"/>
            <a:ext cx="91125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Trebuchet MS"/>
                <a:cs typeface="Trebuchet MS"/>
              </a:rPr>
              <a:t>5 reasons why to select features</a:t>
            </a:r>
          </a:p>
        </p:txBody>
      </p:sp>
    </p:spTree>
    <p:extLst>
      <p:ext uri="{BB962C8B-B14F-4D97-AF65-F5344CB8AC3E}">
        <p14:creationId xmlns:p14="http://schemas.microsoft.com/office/powerpoint/2010/main" val="4031120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350" y="664829"/>
            <a:ext cx="79624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Trebuchet MS"/>
                <a:cs typeface="Trebuchet MS"/>
              </a:rPr>
              <a:t>Curse of dimensionality – 1D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9E5103-72AD-9341-9507-96ACDBB7D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829" y="3841592"/>
            <a:ext cx="5669000" cy="7811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E429B4-5CDC-0040-8A3C-435687A6A85E}"/>
              </a:ext>
            </a:extLst>
          </p:cNvPr>
          <p:cNvSpPr txBox="1"/>
          <p:nvPr/>
        </p:nvSpPr>
        <p:spPr>
          <a:xfrm>
            <a:off x="6211229" y="5586761"/>
            <a:ext cx="1735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(20 points in 1D)</a:t>
            </a:r>
          </a:p>
        </p:txBody>
      </p:sp>
    </p:spTree>
    <p:extLst>
      <p:ext uri="{BB962C8B-B14F-4D97-AF65-F5344CB8AC3E}">
        <p14:creationId xmlns:p14="http://schemas.microsoft.com/office/powerpoint/2010/main" val="520912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3D7D2F-D2F6-414D-933B-9EE706A60F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23" t="5771" r="4233" b="3366"/>
          <a:stretch/>
        </p:blipFill>
        <p:spPr>
          <a:xfrm>
            <a:off x="1784194" y="1170879"/>
            <a:ext cx="5798635" cy="46389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350" y="664829"/>
            <a:ext cx="79624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Trebuchet MS"/>
                <a:cs typeface="Trebuchet MS"/>
              </a:rPr>
              <a:t>Curse of dimensionality – 2D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0CF8A7-CDED-B749-B568-7D0B14682AEA}"/>
              </a:ext>
            </a:extLst>
          </p:cNvPr>
          <p:cNvSpPr txBox="1"/>
          <p:nvPr/>
        </p:nvSpPr>
        <p:spPr>
          <a:xfrm>
            <a:off x="6211229" y="5586761"/>
            <a:ext cx="1735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(20 points in 2D)</a:t>
            </a:r>
          </a:p>
        </p:txBody>
      </p:sp>
    </p:spTree>
    <p:extLst>
      <p:ext uri="{BB962C8B-B14F-4D97-AF65-F5344CB8AC3E}">
        <p14:creationId xmlns:p14="http://schemas.microsoft.com/office/powerpoint/2010/main" val="3782302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d.mov" descr="3d.mov">
            <a:hlinkClick r:id="" action="ppaction://media"/>
            <a:extLst>
              <a:ext uri="{FF2B5EF4-FFF2-40B4-BE49-F238E27FC236}">
                <a16:creationId xmlns:a16="http://schemas.microsoft.com/office/drawing/2014/main" id="{D5D74943-B545-6F47-AB06-1F6E4439D1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5744" t="572" b="4204"/>
          <a:stretch/>
        </p:blipFill>
        <p:spPr>
          <a:xfrm>
            <a:off x="2114188" y="1806299"/>
            <a:ext cx="5376076" cy="40705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350" y="664829"/>
            <a:ext cx="79624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Trebuchet MS"/>
                <a:cs typeface="Trebuchet MS"/>
              </a:rPr>
              <a:t>Curse of dimensionality – 3D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587AB-06BE-8A41-8CD6-2A1EFC6AAC2B}"/>
              </a:ext>
            </a:extLst>
          </p:cNvPr>
          <p:cNvSpPr txBox="1"/>
          <p:nvPr/>
        </p:nvSpPr>
        <p:spPr>
          <a:xfrm>
            <a:off x="6211229" y="5586761"/>
            <a:ext cx="1735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(20 points in 3D)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6C3E0D-48DA-004D-A4F2-2D1735BECF97}"/>
              </a:ext>
            </a:extLst>
          </p:cNvPr>
          <p:cNvSpPr txBox="1"/>
          <p:nvPr/>
        </p:nvSpPr>
        <p:spPr>
          <a:xfrm>
            <a:off x="466575" y="2598440"/>
            <a:ext cx="3612993" cy="2185214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When the dimensionality increases, the volume of the space increases so fast that the available data become sparse. This sparsity is problematic for any method that requires statistical significance. </a:t>
            </a:r>
          </a:p>
          <a:p>
            <a:endParaRPr lang="en-US" dirty="0"/>
          </a:p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[Wikipedia]</a:t>
            </a:r>
          </a:p>
        </p:txBody>
      </p:sp>
    </p:spTree>
    <p:extLst>
      <p:ext uri="{BB962C8B-B14F-4D97-AF65-F5344CB8AC3E}">
        <p14:creationId xmlns:p14="http://schemas.microsoft.com/office/powerpoint/2010/main" val="359746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2721131" y="960475"/>
            <a:ext cx="92686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Times"/>
                <a:cs typeface="Times"/>
              </a:rPr>
              <a:t>m</a:t>
            </a:r>
            <a:r>
              <a:rPr lang="en-US" sz="1200" dirty="0"/>
              <a:t> </a:t>
            </a:r>
            <a:r>
              <a:rPr lang="en-US" sz="1200" i="1" dirty="0">
                <a:latin typeface="Arial"/>
                <a:cs typeface="Arial"/>
              </a:rPr>
              <a:t>features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39307" y="972960"/>
            <a:ext cx="90801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Times"/>
                <a:cs typeface="Times"/>
              </a:rPr>
              <a:t>p</a:t>
            </a:r>
            <a:r>
              <a:rPr lang="en-US" sz="1200" dirty="0"/>
              <a:t> </a:t>
            </a:r>
            <a:r>
              <a:rPr lang="en-US" sz="1200" i="1" dirty="0">
                <a:latin typeface="Arial"/>
                <a:cs typeface="Arial"/>
              </a:rPr>
              <a:t>features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865020" y="1720342"/>
            <a:ext cx="0" cy="436764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539873"/>
              </p:ext>
            </p:extLst>
          </p:nvPr>
        </p:nvGraphicFramePr>
        <p:xfrm>
          <a:off x="1607910" y="1423120"/>
          <a:ext cx="3275404" cy="472756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7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33312">
                <a:tc>
                  <a:txBody>
                    <a:bodyPr/>
                    <a:lstStyle/>
                    <a:p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baseline="-25000" dirty="0"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baseline="-25000" dirty="0">
                          <a:latin typeface="Times New Roman"/>
                          <a:cs typeface="Times New Roman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baseline="-25000" dirty="0">
                          <a:latin typeface="Times New Roman"/>
                          <a:cs typeface="Times New Roman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6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7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8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9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10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596380"/>
              </p:ext>
            </p:extLst>
          </p:nvPr>
        </p:nvGraphicFramePr>
        <p:xfrm>
          <a:off x="7662050" y="1423120"/>
          <a:ext cx="893292" cy="4666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7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331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16" name="Oval 15"/>
          <p:cNvSpPr/>
          <p:nvPr/>
        </p:nvSpPr>
        <p:spPr>
          <a:xfrm>
            <a:off x="2030965" y="6090465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629405" y="6087990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16370" y="6091710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379610" y="6089235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085970" y="6092955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792330" y="6090480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/>
          <p:cNvCxnSpPr>
            <a:stCxn id="18" idx="4"/>
            <a:endCxn id="19" idx="4"/>
          </p:cNvCxnSpPr>
          <p:nvPr/>
        </p:nvCxnSpPr>
        <p:spPr>
          <a:xfrm rot="5400000" flipH="1" flipV="1">
            <a:off x="6119612" y="3854572"/>
            <a:ext cx="2475" cy="4563240"/>
          </a:xfrm>
          <a:prstGeom prst="bentConnector3">
            <a:avLst>
              <a:gd name="adj1" fmla="val -4323636"/>
            </a:avLst>
          </a:prstGeom>
          <a:ln w="9525" cmpd="sng">
            <a:solidFill>
              <a:schemeClr val="bg1">
                <a:lumMod val="50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17" idx="4"/>
            <a:endCxn id="20" idx="4"/>
          </p:cNvCxnSpPr>
          <p:nvPr/>
        </p:nvCxnSpPr>
        <p:spPr>
          <a:xfrm rot="16200000" flipH="1">
            <a:off x="5378065" y="3407908"/>
            <a:ext cx="4965" cy="5456565"/>
          </a:xfrm>
          <a:prstGeom prst="bentConnector3">
            <a:avLst>
              <a:gd name="adj1" fmla="val 4494763"/>
            </a:avLst>
          </a:prstGeom>
          <a:ln w="9525" cmpd="sng">
            <a:solidFill>
              <a:schemeClr val="bg1">
                <a:lumMod val="50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95833" y="3503657"/>
            <a:ext cx="93786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Times"/>
                <a:cs typeface="Times"/>
              </a:rPr>
              <a:t>N</a:t>
            </a:r>
            <a:r>
              <a:rPr lang="en-US" sz="1200" dirty="0"/>
              <a:t> </a:t>
            </a:r>
            <a:r>
              <a:rPr lang="en-US" sz="1200" i="1" dirty="0">
                <a:latin typeface="Arial"/>
                <a:cs typeface="Arial"/>
              </a:rPr>
              <a:t>samples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109" y="5773342"/>
            <a:ext cx="368300" cy="317500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>
            <a:off x="7085052" y="1737642"/>
            <a:ext cx="0" cy="436764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615865" y="3520957"/>
            <a:ext cx="93786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Times"/>
                <a:cs typeface="Times"/>
              </a:rPr>
              <a:t>N</a:t>
            </a:r>
            <a:r>
              <a:rPr lang="en-US" sz="1200" dirty="0"/>
              <a:t> </a:t>
            </a:r>
            <a:r>
              <a:rPr lang="en-US" sz="1200" i="1" dirty="0">
                <a:latin typeface="Arial"/>
                <a:cs typeface="Arial"/>
              </a:rPr>
              <a:t>samples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1592492" y="1257101"/>
            <a:ext cx="3275403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7617113" y="1274742"/>
            <a:ext cx="95146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16" idx="4"/>
            <a:endCxn id="21" idx="4"/>
          </p:cNvCxnSpPr>
          <p:nvPr/>
        </p:nvCxnSpPr>
        <p:spPr>
          <a:xfrm rot="16200000" flipH="1">
            <a:off x="4934500" y="3255508"/>
            <a:ext cx="15" cy="5761365"/>
          </a:xfrm>
          <a:prstGeom prst="bentConnector3">
            <a:avLst>
              <a:gd name="adj1" fmla="val 2147483647"/>
            </a:avLst>
          </a:prstGeom>
          <a:ln w="9525" cmpd="sng">
            <a:solidFill>
              <a:schemeClr val="bg1">
                <a:lumMod val="50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2533222" y="561222"/>
            <a:ext cx="637459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Extracted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i="1" dirty="0">
                <a:latin typeface="Arial"/>
                <a:cs typeface="Arial"/>
              </a:rPr>
              <a:t>features                                                                  Selected features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742" y="5765263"/>
            <a:ext cx="279400" cy="317500"/>
          </a:xfrm>
          <a:prstGeom prst="rect">
            <a:avLst/>
          </a:prstGeom>
        </p:spPr>
      </p:pic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118476"/>
              </p:ext>
            </p:extLst>
          </p:nvPr>
        </p:nvGraphicFramePr>
        <p:xfrm>
          <a:off x="5542589" y="1432852"/>
          <a:ext cx="297764" cy="4666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7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31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d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5404775" y="1089219"/>
            <a:ext cx="62482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Arial"/>
                <a:cs typeface="Arial"/>
              </a:rPr>
              <a:t>labels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02" y="5706009"/>
            <a:ext cx="2794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12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 flipH="1">
            <a:off x="1714901" y="3231370"/>
            <a:ext cx="1634990" cy="787517"/>
            <a:chOff x="645395" y="1614815"/>
            <a:chExt cx="1634990" cy="787517"/>
          </a:xfrm>
          <a:gradFill flip="none" rotWithShape="1">
            <a:gsLst>
              <a:gs pos="32000">
                <a:schemeClr val="accent6">
                  <a:lumMod val="60000"/>
                  <a:lumOff val="40000"/>
                </a:schemeClr>
              </a:gs>
              <a:gs pos="100000">
                <a:srgbClr val="FFFFFF"/>
              </a:gs>
            </a:gsLst>
            <a:lin ang="16200000" scaled="0"/>
            <a:tileRect/>
          </a:gradFill>
        </p:grpSpPr>
        <p:sp>
          <p:nvSpPr>
            <p:cNvPr id="26" name="Rectangle 25"/>
            <p:cNvSpPr/>
            <p:nvPr/>
          </p:nvSpPr>
          <p:spPr>
            <a:xfrm>
              <a:off x="645395" y="2353439"/>
              <a:ext cx="114167" cy="45719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4621" y="2256479"/>
              <a:ext cx="114167" cy="145853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47020" y="2083596"/>
              <a:ext cx="114167" cy="317866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099421" y="1794347"/>
              <a:ext cx="114167" cy="607113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251819" y="1614815"/>
              <a:ext cx="114167" cy="783471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404219" y="1614815"/>
              <a:ext cx="114167" cy="786645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556619" y="1794348"/>
              <a:ext cx="114167" cy="607113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709019" y="1927224"/>
              <a:ext cx="114167" cy="474237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861419" y="2143441"/>
              <a:ext cx="114167" cy="258019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013819" y="2289727"/>
              <a:ext cx="114167" cy="111733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166218" y="2355740"/>
              <a:ext cx="114167" cy="45719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" name="Straight Arrow Connector 4"/>
          <p:cNvCxnSpPr/>
          <p:nvPr/>
        </p:nvCxnSpPr>
        <p:spPr>
          <a:xfrm flipH="1" flipV="1">
            <a:off x="456665" y="1033455"/>
            <a:ext cx="0" cy="137160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66355" y="2663253"/>
            <a:ext cx="0" cy="137160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66355" y="4032132"/>
            <a:ext cx="3196118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4961654" y="1899301"/>
            <a:ext cx="0" cy="137160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645393" y="1531292"/>
            <a:ext cx="1634992" cy="859283"/>
            <a:chOff x="645393" y="1543050"/>
            <a:chExt cx="1634992" cy="859283"/>
          </a:xfrm>
          <a:gradFill flip="none" rotWithShape="1">
            <a:gsLst>
              <a:gs pos="39000">
                <a:schemeClr val="tx2">
                  <a:lumMod val="60000"/>
                  <a:lumOff val="40000"/>
                </a:schemeClr>
              </a:gs>
              <a:gs pos="100000">
                <a:srgbClr val="FFFFFF"/>
              </a:gs>
            </a:gsLst>
            <a:lin ang="16200000" scaled="0"/>
            <a:tileRect/>
          </a:gradFill>
        </p:grpSpPr>
        <p:sp>
          <p:nvSpPr>
            <p:cNvPr id="23" name="Rectangle 22"/>
            <p:cNvSpPr/>
            <p:nvPr/>
          </p:nvSpPr>
          <p:spPr>
            <a:xfrm>
              <a:off x="645393" y="2222499"/>
              <a:ext cx="114167" cy="176659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94618" y="1927224"/>
              <a:ext cx="114167" cy="475109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47018" y="1689100"/>
              <a:ext cx="114167" cy="712362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99418" y="1543050"/>
              <a:ext cx="114167" cy="858412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251818" y="1568449"/>
              <a:ext cx="114167" cy="829837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404218" y="1689099"/>
              <a:ext cx="114167" cy="712361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556618" y="1895475"/>
              <a:ext cx="114167" cy="505986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709018" y="2149475"/>
              <a:ext cx="114167" cy="251986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861418" y="2273299"/>
              <a:ext cx="114167" cy="128161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013818" y="2330450"/>
              <a:ext cx="114167" cy="71010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166218" y="2355740"/>
              <a:ext cx="114167" cy="45719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>
            <a:off x="456665" y="2402334"/>
            <a:ext cx="3196118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Freeform 38"/>
          <p:cNvSpPr/>
          <p:nvPr/>
        </p:nvSpPr>
        <p:spPr>
          <a:xfrm>
            <a:off x="4982124" y="2440282"/>
            <a:ext cx="2963364" cy="825156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63364" h="825156">
                <a:moveTo>
                  <a:pt x="0" y="820696"/>
                </a:moveTo>
                <a:cubicBezTo>
                  <a:pt x="134305" y="826885"/>
                  <a:pt x="607155" y="825029"/>
                  <a:pt x="798400" y="824410"/>
                </a:cubicBezTo>
                <a:cubicBezTo>
                  <a:pt x="989645" y="823791"/>
                  <a:pt x="1065771" y="828743"/>
                  <a:pt x="1147468" y="816983"/>
                </a:cubicBezTo>
                <a:cubicBezTo>
                  <a:pt x="1229165" y="805223"/>
                  <a:pt x="1238449" y="773039"/>
                  <a:pt x="1288581" y="753852"/>
                </a:cubicBezTo>
                <a:cubicBezTo>
                  <a:pt x="1338713" y="734665"/>
                  <a:pt x="1396891" y="735904"/>
                  <a:pt x="1448261" y="701863"/>
                </a:cubicBezTo>
                <a:cubicBezTo>
                  <a:pt x="1499631" y="667822"/>
                  <a:pt x="1546668" y="611500"/>
                  <a:pt x="1596800" y="549607"/>
                </a:cubicBezTo>
                <a:cubicBezTo>
                  <a:pt x="1646932" y="487714"/>
                  <a:pt x="1699540" y="389305"/>
                  <a:pt x="1749053" y="330507"/>
                </a:cubicBezTo>
                <a:cubicBezTo>
                  <a:pt x="1798566" y="271709"/>
                  <a:pt x="1843128" y="248191"/>
                  <a:pt x="1893879" y="196820"/>
                </a:cubicBezTo>
                <a:cubicBezTo>
                  <a:pt x="1944630" y="145449"/>
                  <a:pt x="2000951" y="51372"/>
                  <a:pt x="2053559" y="22283"/>
                </a:cubicBezTo>
                <a:cubicBezTo>
                  <a:pt x="2106167" y="-6806"/>
                  <a:pt x="2160013" y="-8044"/>
                  <a:pt x="2209526" y="22283"/>
                </a:cubicBezTo>
                <a:cubicBezTo>
                  <a:pt x="2259039" y="52610"/>
                  <a:pt x="2300506" y="126263"/>
                  <a:pt x="2350638" y="204247"/>
                </a:cubicBezTo>
                <a:cubicBezTo>
                  <a:pt x="2400770" y="282231"/>
                  <a:pt x="2460186" y="414062"/>
                  <a:pt x="2510318" y="490190"/>
                </a:cubicBezTo>
                <a:cubicBezTo>
                  <a:pt x="2560450" y="566318"/>
                  <a:pt x="2601918" y="615831"/>
                  <a:pt x="2651431" y="661013"/>
                </a:cubicBezTo>
                <a:cubicBezTo>
                  <a:pt x="2700944" y="706194"/>
                  <a:pt x="2755408" y="735284"/>
                  <a:pt x="2807397" y="761279"/>
                </a:cubicBezTo>
                <a:cubicBezTo>
                  <a:pt x="2859386" y="787274"/>
                  <a:pt x="2963364" y="816983"/>
                  <a:pt x="2963364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4989409" y="2397436"/>
            <a:ext cx="2956079" cy="880577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56079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  <a:cubicBezTo>
                  <a:pt x="2161405" y="869733"/>
                  <a:pt x="2956079" y="862434"/>
                  <a:pt x="2956079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961654" y="3268180"/>
            <a:ext cx="3196118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621538" y="3810314"/>
            <a:ext cx="34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"/>
                <a:cs typeface="Times"/>
              </a:rPr>
              <a:t>x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617158" y="2190874"/>
            <a:ext cx="34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"/>
                <a:cs typeface="Times"/>
              </a:rPr>
              <a:t>x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128042" y="3048874"/>
            <a:ext cx="34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"/>
                <a:cs typeface="Times"/>
              </a:rPr>
              <a:t>x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56888" y="677046"/>
            <a:ext cx="1783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Frequency distributions</a:t>
            </a:r>
            <a:r>
              <a:rPr lang="en-US" sz="1200" dirty="0">
                <a:latin typeface="Arial"/>
                <a:cs typeface="Arial"/>
              </a:rPr>
              <a:t> 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60147" y="1055814"/>
            <a:ext cx="769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for class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505" y="1169819"/>
            <a:ext cx="190997" cy="12202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466807" y="2693374"/>
            <a:ext cx="769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for class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505" y="2807379"/>
            <a:ext cx="203662" cy="12801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084" y="2044545"/>
            <a:ext cx="726077" cy="23774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0690" y="2042361"/>
            <a:ext cx="726080" cy="237743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4838871" y="1522130"/>
            <a:ext cx="21036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Probability density functions</a:t>
            </a:r>
            <a:r>
              <a:rPr lang="en-US" sz="1200" dirty="0">
                <a:latin typeface="Arial"/>
                <a:cs typeface="Arial"/>
              </a:rPr>
              <a:t> 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554" y="3241807"/>
            <a:ext cx="1329186" cy="444989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4184" y="1722016"/>
            <a:ext cx="1347739" cy="44731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8417" y="3496160"/>
            <a:ext cx="1840174" cy="534244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9084" y="3496160"/>
            <a:ext cx="1840174" cy="534244"/>
          </a:xfrm>
          <a:prstGeom prst="rect">
            <a:avLst/>
          </a:prstGeom>
        </p:spPr>
      </p:pic>
      <p:cxnSp>
        <p:nvCxnSpPr>
          <p:cNvPr id="64" name="Straight Connector 63"/>
          <p:cNvCxnSpPr>
            <a:endCxn id="61" idx="0"/>
          </p:cNvCxnSpPr>
          <p:nvPr/>
        </p:nvCxnSpPr>
        <p:spPr>
          <a:xfrm flipH="1">
            <a:off x="5488504" y="3001842"/>
            <a:ext cx="214553" cy="494318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7157031" y="3009606"/>
            <a:ext cx="338130" cy="534173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705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 flipH="1">
            <a:off x="1714901" y="3231370"/>
            <a:ext cx="1634990" cy="787517"/>
            <a:chOff x="645395" y="1614815"/>
            <a:chExt cx="1634990" cy="787517"/>
          </a:xfrm>
          <a:gradFill flip="none" rotWithShape="1">
            <a:gsLst>
              <a:gs pos="32000">
                <a:schemeClr val="accent6">
                  <a:lumMod val="60000"/>
                  <a:lumOff val="40000"/>
                </a:schemeClr>
              </a:gs>
              <a:gs pos="100000">
                <a:srgbClr val="FFFFFF"/>
              </a:gs>
            </a:gsLst>
            <a:lin ang="16200000" scaled="0"/>
            <a:tileRect/>
          </a:gradFill>
        </p:grpSpPr>
        <p:sp>
          <p:nvSpPr>
            <p:cNvPr id="26" name="Rectangle 25"/>
            <p:cNvSpPr/>
            <p:nvPr/>
          </p:nvSpPr>
          <p:spPr>
            <a:xfrm>
              <a:off x="645395" y="2353439"/>
              <a:ext cx="114167" cy="45719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4621" y="2256479"/>
              <a:ext cx="114167" cy="145853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47020" y="2083596"/>
              <a:ext cx="114167" cy="317866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099421" y="1794347"/>
              <a:ext cx="114167" cy="607113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251819" y="1614815"/>
              <a:ext cx="114167" cy="783471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404219" y="1614815"/>
              <a:ext cx="114167" cy="786645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556619" y="1794348"/>
              <a:ext cx="114167" cy="607113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709019" y="1927224"/>
              <a:ext cx="114167" cy="474237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861419" y="2143441"/>
              <a:ext cx="114167" cy="258019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013819" y="2289727"/>
              <a:ext cx="114167" cy="111733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166218" y="2355740"/>
              <a:ext cx="114167" cy="45719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" name="Straight Arrow Connector 4"/>
          <p:cNvCxnSpPr/>
          <p:nvPr/>
        </p:nvCxnSpPr>
        <p:spPr>
          <a:xfrm flipH="1" flipV="1">
            <a:off x="456665" y="1033455"/>
            <a:ext cx="0" cy="137160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66355" y="2663253"/>
            <a:ext cx="0" cy="137160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66355" y="4032132"/>
            <a:ext cx="3196118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4961654" y="1899301"/>
            <a:ext cx="0" cy="137160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645393" y="1531292"/>
            <a:ext cx="1634992" cy="859283"/>
            <a:chOff x="645393" y="1543050"/>
            <a:chExt cx="1634992" cy="859283"/>
          </a:xfrm>
          <a:gradFill flip="none" rotWithShape="1">
            <a:gsLst>
              <a:gs pos="39000">
                <a:schemeClr val="tx2">
                  <a:lumMod val="60000"/>
                  <a:lumOff val="40000"/>
                </a:schemeClr>
              </a:gs>
              <a:gs pos="100000">
                <a:srgbClr val="FFFFFF"/>
              </a:gs>
            </a:gsLst>
            <a:lin ang="16200000" scaled="0"/>
            <a:tileRect/>
          </a:gradFill>
        </p:grpSpPr>
        <p:sp>
          <p:nvSpPr>
            <p:cNvPr id="23" name="Rectangle 22"/>
            <p:cNvSpPr/>
            <p:nvPr/>
          </p:nvSpPr>
          <p:spPr>
            <a:xfrm>
              <a:off x="645393" y="2222499"/>
              <a:ext cx="114167" cy="176659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94618" y="1927224"/>
              <a:ext cx="114167" cy="475109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47018" y="1689100"/>
              <a:ext cx="114167" cy="712362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99418" y="1543050"/>
              <a:ext cx="114167" cy="858412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251818" y="1568449"/>
              <a:ext cx="114167" cy="829837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404218" y="1689099"/>
              <a:ext cx="114167" cy="712361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556618" y="1895475"/>
              <a:ext cx="114167" cy="505986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709018" y="2149475"/>
              <a:ext cx="114167" cy="251986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861418" y="2273299"/>
              <a:ext cx="114167" cy="128161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013818" y="2330450"/>
              <a:ext cx="114167" cy="71010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166218" y="2355740"/>
              <a:ext cx="114167" cy="45719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>
            <a:off x="456665" y="2402334"/>
            <a:ext cx="3196118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Freeform 38"/>
          <p:cNvSpPr/>
          <p:nvPr/>
        </p:nvSpPr>
        <p:spPr>
          <a:xfrm>
            <a:off x="4982124" y="2440282"/>
            <a:ext cx="2963364" cy="825156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63364" h="825156">
                <a:moveTo>
                  <a:pt x="0" y="820696"/>
                </a:moveTo>
                <a:cubicBezTo>
                  <a:pt x="134305" y="826885"/>
                  <a:pt x="607155" y="825029"/>
                  <a:pt x="798400" y="824410"/>
                </a:cubicBezTo>
                <a:cubicBezTo>
                  <a:pt x="989645" y="823791"/>
                  <a:pt x="1065771" y="828743"/>
                  <a:pt x="1147468" y="816983"/>
                </a:cubicBezTo>
                <a:cubicBezTo>
                  <a:pt x="1229165" y="805223"/>
                  <a:pt x="1238449" y="773039"/>
                  <a:pt x="1288581" y="753852"/>
                </a:cubicBezTo>
                <a:cubicBezTo>
                  <a:pt x="1338713" y="734665"/>
                  <a:pt x="1396891" y="735904"/>
                  <a:pt x="1448261" y="701863"/>
                </a:cubicBezTo>
                <a:cubicBezTo>
                  <a:pt x="1499631" y="667822"/>
                  <a:pt x="1546668" y="611500"/>
                  <a:pt x="1596800" y="549607"/>
                </a:cubicBezTo>
                <a:cubicBezTo>
                  <a:pt x="1646932" y="487714"/>
                  <a:pt x="1699540" y="389305"/>
                  <a:pt x="1749053" y="330507"/>
                </a:cubicBezTo>
                <a:cubicBezTo>
                  <a:pt x="1798566" y="271709"/>
                  <a:pt x="1843128" y="248191"/>
                  <a:pt x="1893879" y="196820"/>
                </a:cubicBezTo>
                <a:cubicBezTo>
                  <a:pt x="1944630" y="145449"/>
                  <a:pt x="2000951" y="51372"/>
                  <a:pt x="2053559" y="22283"/>
                </a:cubicBezTo>
                <a:cubicBezTo>
                  <a:pt x="2106167" y="-6806"/>
                  <a:pt x="2160013" y="-8044"/>
                  <a:pt x="2209526" y="22283"/>
                </a:cubicBezTo>
                <a:cubicBezTo>
                  <a:pt x="2259039" y="52610"/>
                  <a:pt x="2300506" y="126263"/>
                  <a:pt x="2350638" y="204247"/>
                </a:cubicBezTo>
                <a:cubicBezTo>
                  <a:pt x="2400770" y="282231"/>
                  <a:pt x="2460186" y="414062"/>
                  <a:pt x="2510318" y="490190"/>
                </a:cubicBezTo>
                <a:cubicBezTo>
                  <a:pt x="2560450" y="566318"/>
                  <a:pt x="2601918" y="615831"/>
                  <a:pt x="2651431" y="661013"/>
                </a:cubicBezTo>
                <a:cubicBezTo>
                  <a:pt x="2700944" y="706194"/>
                  <a:pt x="2755408" y="735284"/>
                  <a:pt x="2807397" y="761279"/>
                </a:cubicBezTo>
                <a:cubicBezTo>
                  <a:pt x="2859386" y="787274"/>
                  <a:pt x="2963364" y="816983"/>
                  <a:pt x="2963364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4989409" y="2397436"/>
            <a:ext cx="2956079" cy="880577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56079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  <a:cubicBezTo>
                  <a:pt x="2161405" y="869733"/>
                  <a:pt x="2956079" y="862434"/>
                  <a:pt x="2956079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961654" y="3268180"/>
            <a:ext cx="3196118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621538" y="3810314"/>
            <a:ext cx="34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"/>
                <a:cs typeface="Times"/>
              </a:rPr>
              <a:t>x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617158" y="2190874"/>
            <a:ext cx="34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"/>
                <a:cs typeface="Times"/>
              </a:rPr>
              <a:t>x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128042" y="3048874"/>
            <a:ext cx="34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"/>
                <a:cs typeface="Times"/>
              </a:rPr>
              <a:t>x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56888" y="677046"/>
            <a:ext cx="1783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Frequency distributions</a:t>
            </a:r>
            <a:r>
              <a:rPr lang="en-US" sz="1200" dirty="0">
                <a:latin typeface="Arial"/>
                <a:cs typeface="Arial"/>
              </a:rPr>
              <a:t> 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60147" y="1055814"/>
            <a:ext cx="769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for class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505" y="1169819"/>
            <a:ext cx="190997" cy="12202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466807" y="2693374"/>
            <a:ext cx="769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for class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505" y="2807379"/>
            <a:ext cx="203662" cy="12801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084" y="2044545"/>
            <a:ext cx="726077" cy="23774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0690" y="2042361"/>
            <a:ext cx="726080" cy="237743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4838871" y="1522130"/>
            <a:ext cx="21036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Probability density functions</a:t>
            </a:r>
            <a:r>
              <a:rPr lang="en-US" sz="1200" dirty="0">
                <a:latin typeface="Arial"/>
                <a:cs typeface="Arial"/>
              </a:rPr>
              <a:t> 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554" y="3241807"/>
            <a:ext cx="1329186" cy="444989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4184" y="1722016"/>
            <a:ext cx="1347739" cy="44731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8417" y="3496160"/>
            <a:ext cx="1840174" cy="534244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9084" y="3496160"/>
            <a:ext cx="1840174" cy="534244"/>
          </a:xfrm>
          <a:prstGeom prst="rect">
            <a:avLst/>
          </a:prstGeom>
        </p:spPr>
      </p:pic>
      <p:cxnSp>
        <p:nvCxnSpPr>
          <p:cNvPr id="64" name="Straight Connector 63"/>
          <p:cNvCxnSpPr>
            <a:endCxn id="61" idx="0"/>
          </p:cNvCxnSpPr>
          <p:nvPr/>
        </p:nvCxnSpPr>
        <p:spPr>
          <a:xfrm flipH="1">
            <a:off x="5488504" y="3001842"/>
            <a:ext cx="214553" cy="494318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7157031" y="3009606"/>
            <a:ext cx="338130" cy="534173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552230" y="2131638"/>
            <a:ext cx="1822768" cy="529200"/>
            <a:chOff x="749643" y="3003202"/>
            <a:chExt cx="1822768" cy="529200"/>
          </a:xfrm>
        </p:grpSpPr>
        <p:grpSp>
          <p:nvGrpSpPr>
            <p:cNvPr id="52" name="Group 51"/>
            <p:cNvGrpSpPr/>
            <p:nvPr/>
          </p:nvGrpSpPr>
          <p:grpSpPr>
            <a:xfrm>
              <a:off x="749643" y="3003202"/>
              <a:ext cx="1748285" cy="529200"/>
              <a:chOff x="540469" y="5154706"/>
              <a:chExt cx="1748285" cy="529200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540469" y="5154706"/>
                <a:ext cx="6138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3366FF"/>
                    </a:solidFill>
                  </a:rPr>
                  <a:t>…..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603223" y="5157696"/>
                <a:ext cx="6138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3366FF"/>
                    </a:solidFill>
                  </a:rPr>
                  <a:t>…..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1173971" y="5160686"/>
                <a:ext cx="11147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3366FF"/>
                    </a:solidFill>
                  </a:rPr>
                  <a:t>……. . . </a:t>
                </a:r>
              </a:p>
            </p:txBody>
          </p:sp>
        </p:grpSp>
        <p:sp>
          <p:nvSpPr>
            <p:cNvPr id="55" name="TextBox 54"/>
            <p:cNvSpPr txBox="1"/>
            <p:nvPr/>
          </p:nvSpPr>
          <p:spPr>
            <a:xfrm>
              <a:off x="1084325" y="3006007"/>
              <a:ext cx="6138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3366FF"/>
                  </a:solidFill>
                </a:rPr>
                <a:t>…..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327305" y="3008997"/>
              <a:ext cx="6138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3366FF"/>
                  </a:solidFill>
                </a:rPr>
                <a:t>…..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457628" y="3009182"/>
              <a:ext cx="11147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3366FF"/>
                  </a:solidFill>
                </a:rPr>
                <a:t>……. . . 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 rot="10800000">
            <a:off x="1579313" y="4006909"/>
            <a:ext cx="1928391" cy="529200"/>
            <a:chOff x="841616" y="3095536"/>
            <a:chExt cx="1928391" cy="529200"/>
          </a:xfrm>
        </p:grpSpPr>
        <p:grpSp>
          <p:nvGrpSpPr>
            <p:cNvPr id="70" name="Group 69"/>
            <p:cNvGrpSpPr/>
            <p:nvPr/>
          </p:nvGrpSpPr>
          <p:grpSpPr>
            <a:xfrm>
              <a:off x="841616" y="3095536"/>
              <a:ext cx="1855623" cy="529200"/>
              <a:chOff x="632442" y="5247040"/>
              <a:chExt cx="1855623" cy="529200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632442" y="5247040"/>
                <a:ext cx="6138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6">
                        <a:lumMod val="75000"/>
                      </a:schemeClr>
                    </a:solidFill>
                  </a:rPr>
                  <a:t>…..</a:t>
                </a: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695196" y="5250030"/>
                <a:ext cx="6138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6">
                        <a:lumMod val="75000"/>
                      </a:schemeClr>
                    </a:solidFill>
                  </a:rPr>
                  <a:t>…..</a:t>
                </a: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373282" y="5253020"/>
                <a:ext cx="11147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6">
                        <a:lumMod val="75000"/>
                      </a:schemeClr>
                    </a:solidFill>
                  </a:rPr>
                  <a:t>……. . . </a:t>
                </a:r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1519198" y="3098341"/>
              <a:ext cx="6138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6">
                      <a:lumMod val="75000"/>
                    </a:schemeClr>
                  </a:solidFill>
                </a:rPr>
                <a:t>…..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283310" y="3101331"/>
              <a:ext cx="8858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6">
                      <a:lumMod val="75000"/>
                    </a:schemeClr>
                  </a:solidFill>
                </a:rPr>
                <a:t>……..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216552" y="3101516"/>
              <a:ext cx="15534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6">
                      <a:lumMod val="75000"/>
                    </a:schemeClr>
                  </a:solidFill>
                </a:rPr>
                <a:t>….…….... . </a:t>
              </a: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2419029" y="2391101"/>
            <a:ext cx="1164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latin typeface="Arial"/>
                <a:cs typeface="Arial"/>
              </a:rPr>
              <a:t>Samples of class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59842" y="4013101"/>
            <a:ext cx="1164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latin typeface="Arial"/>
                <a:cs typeface="Arial"/>
              </a:rPr>
              <a:t>Samples of class</a:t>
            </a:r>
            <a:endParaRPr lang="en-US" sz="1000" dirty="0">
              <a:latin typeface="Arial"/>
              <a:cs typeface="Arial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435367" y="4151208"/>
            <a:ext cx="182880" cy="0"/>
          </a:xfrm>
          <a:prstGeom prst="straightConnector1">
            <a:avLst/>
          </a:prstGeom>
          <a:ln w="12700" cmpd="sng">
            <a:solidFill>
              <a:srgbClr val="7F7F7F"/>
            </a:solidFill>
            <a:tailEnd type="arrow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2296246" y="2522443"/>
            <a:ext cx="182880" cy="0"/>
          </a:xfrm>
          <a:prstGeom prst="straightConnector1">
            <a:avLst/>
          </a:prstGeom>
          <a:ln w="12700" cmpd="sng">
            <a:solidFill>
              <a:srgbClr val="7F7F7F"/>
            </a:solidFill>
            <a:tailEnd type="arrow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 rot="10800000">
            <a:off x="2579876" y="4009717"/>
            <a:ext cx="613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…..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837510" y="2134261"/>
            <a:ext cx="613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3366FF"/>
                </a:solidFill>
              </a:rPr>
              <a:t>…..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940690" y="2134079"/>
            <a:ext cx="613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3366FF"/>
                </a:solidFill>
              </a:rPr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433573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6040" y="3420079"/>
            <a:ext cx="639328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non-discriminative features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correlated features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simplify the testing stage</a:t>
            </a:r>
          </a:p>
          <a:p>
            <a:pPr marL="342900" indent="-342900">
              <a:buFontTx/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false correlations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the curse of dimensionality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350" y="1289294"/>
            <a:ext cx="91125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Trebuchet MS"/>
                <a:cs typeface="Trebuchet MS"/>
              </a:rPr>
              <a:t>5 reasons why to select features</a:t>
            </a:r>
          </a:p>
        </p:txBody>
      </p:sp>
    </p:spTree>
    <p:extLst>
      <p:ext uri="{BB962C8B-B14F-4D97-AF65-F5344CB8AC3E}">
        <p14:creationId xmlns:p14="http://schemas.microsoft.com/office/powerpoint/2010/main" val="147551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ounded Rectangle 66"/>
          <p:cNvSpPr/>
          <p:nvPr/>
        </p:nvSpPr>
        <p:spPr>
          <a:xfrm>
            <a:off x="216197" y="2161596"/>
            <a:ext cx="2932031" cy="1540136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6184748" y="2161596"/>
            <a:ext cx="2932031" cy="1540136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213170" y="2161596"/>
            <a:ext cx="2932031" cy="1540136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4315793" y="2483127"/>
            <a:ext cx="1683374" cy="816983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3213170" y="2453792"/>
            <a:ext cx="1922211" cy="880577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752790" y="2490699"/>
            <a:ext cx="1815896" cy="816983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789882" y="2447854"/>
            <a:ext cx="1959771" cy="880577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>
            <a:off x="7598025" y="2496970"/>
            <a:ext cx="1191799" cy="816983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6365087" y="2454125"/>
            <a:ext cx="1333125" cy="880577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18791" y="3307682"/>
            <a:ext cx="78150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Bad </a:t>
            </a:r>
            <a:r>
              <a:rPr lang="en-US" sz="1400" i="1" dirty="0" err="1">
                <a:latin typeface="Arial"/>
                <a:cs typeface="Arial"/>
              </a:rPr>
              <a:t>separability</a:t>
            </a:r>
            <a:r>
              <a:rPr lang="en-US" sz="1400" i="1" dirty="0">
                <a:latin typeface="Arial"/>
                <a:cs typeface="Arial"/>
              </a:rPr>
              <a:t>                                  Good </a:t>
            </a:r>
            <a:r>
              <a:rPr lang="en-US" sz="1400" i="1" dirty="0" err="1">
                <a:latin typeface="Arial"/>
                <a:cs typeface="Arial"/>
              </a:rPr>
              <a:t>separability</a:t>
            </a:r>
            <a:r>
              <a:rPr lang="en-US" sz="1400" i="1" dirty="0">
                <a:latin typeface="Arial"/>
                <a:cs typeface="Arial"/>
              </a:rPr>
              <a:t>                             Very good </a:t>
            </a:r>
            <a:r>
              <a:rPr lang="en-US" sz="1400" i="1" dirty="0" err="1">
                <a:latin typeface="Arial"/>
                <a:cs typeface="Arial"/>
              </a:rPr>
              <a:t>separability</a:t>
            </a:r>
            <a:endParaRPr lang="en-US" sz="1400" i="1" dirty="0">
              <a:latin typeface="Arial"/>
              <a:cs typeface="Arial"/>
            </a:endParaRPr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540469" y="3328431"/>
            <a:ext cx="2540190" cy="758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763897" y="3271245"/>
            <a:ext cx="321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Times"/>
                <a:cs typeface="Times"/>
              </a:rPr>
              <a:t>x</a:t>
            </a:r>
            <a:r>
              <a:rPr lang="en-US" sz="1200" baseline="-25000" dirty="0">
                <a:latin typeface="Times"/>
                <a:cs typeface="Times"/>
              </a:rPr>
              <a:t>1</a:t>
            </a: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3213170" y="3332221"/>
            <a:ext cx="2911457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5807865" y="3275035"/>
            <a:ext cx="321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Times"/>
                <a:cs typeface="Times"/>
              </a:rPr>
              <a:t>x</a:t>
            </a:r>
            <a:r>
              <a:rPr lang="en-US" sz="1200" baseline="-25000" dirty="0">
                <a:latin typeface="Times"/>
                <a:cs typeface="Times"/>
              </a:rPr>
              <a:t>2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6203090" y="3336011"/>
            <a:ext cx="2911457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8797785" y="3278825"/>
            <a:ext cx="321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Times"/>
                <a:cs typeface="Times"/>
              </a:rPr>
              <a:t>x</a:t>
            </a:r>
            <a:r>
              <a:rPr lang="en-US" sz="1200" baseline="-25000" dirty="0">
                <a:latin typeface="Times"/>
                <a:cs typeface="Times"/>
              </a:rPr>
              <a:t>3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22FC0CF-008E-9E42-A305-40E6A8127FE9}"/>
              </a:ext>
            </a:extLst>
          </p:cNvPr>
          <p:cNvGrpSpPr/>
          <p:nvPr/>
        </p:nvGrpSpPr>
        <p:grpSpPr>
          <a:xfrm>
            <a:off x="155787" y="3826331"/>
            <a:ext cx="8910414" cy="2391740"/>
            <a:chOff x="155787" y="3826331"/>
            <a:chExt cx="8910414" cy="239174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7F00EF4-9169-0E43-90E3-71D6606B8EB5}"/>
                </a:ext>
              </a:extLst>
            </p:cNvPr>
            <p:cNvSpPr txBox="1"/>
            <p:nvPr/>
          </p:nvSpPr>
          <p:spPr>
            <a:xfrm>
              <a:off x="957500" y="3828468"/>
              <a:ext cx="1406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score  = LOW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D3BDF9D-C6FB-BF47-9992-5F01760F4EE4}"/>
                </a:ext>
              </a:extLst>
            </p:cNvPr>
            <p:cNvSpPr txBox="1"/>
            <p:nvPr/>
          </p:nvSpPr>
          <p:spPr>
            <a:xfrm>
              <a:off x="3665405" y="3828468"/>
              <a:ext cx="18131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score  = MEDIUM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CF8AB6-7E31-5A47-8418-CA1337BD5122}"/>
                </a:ext>
              </a:extLst>
            </p:cNvPr>
            <p:cNvSpPr txBox="1"/>
            <p:nvPr/>
          </p:nvSpPr>
          <p:spPr>
            <a:xfrm>
              <a:off x="6691430" y="3826331"/>
              <a:ext cx="1450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score  = HIGH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B6A6DFE-9CF2-EF42-84AB-13B070AC9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5201" y="4478171"/>
              <a:ext cx="2921000" cy="17399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DE07D5-E6C0-964D-B69F-CB12A1E48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115"/>
            <a:stretch/>
          </p:blipFill>
          <p:spPr>
            <a:xfrm>
              <a:off x="155787" y="4506334"/>
              <a:ext cx="3009900" cy="1631761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602BEF6-157F-0F43-954B-2C1EC9A12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16767" y="4417613"/>
              <a:ext cx="2510466" cy="15158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942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ounded Rectangle 66"/>
          <p:cNvSpPr/>
          <p:nvPr/>
        </p:nvSpPr>
        <p:spPr>
          <a:xfrm>
            <a:off x="216197" y="2161596"/>
            <a:ext cx="2932031" cy="1540136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6184748" y="2161596"/>
            <a:ext cx="2932031" cy="1540136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213170" y="2161596"/>
            <a:ext cx="2932031" cy="1540136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4315793" y="2483127"/>
            <a:ext cx="1683374" cy="816983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3213170" y="2453792"/>
            <a:ext cx="1922211" cy="880577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752790" y="2490699"/>
            <a:ext cx="1815896" cy="816983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789882" y="2447854"/>
            <a:ext cx="1959771" cy="880577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>
            <a:off x="7598025" y="2496970"/>
            <a:ext cx="1191799" cy="816983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6365087" y="2496970"/>
            <a:ext cx="1333125" cy="837732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9712" y="2158865"/>
            <a:ext cx="6986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Bad                                                      Good                                                   Very good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540469" y="3328431"/>
            <a:ext cx="2540190" cy="758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763897" y="3271245"/>
            <a:ext cx="26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Times"/>
                <a:cs typeface="Times"/>
              </a:rPr>
              <a:t>x</a:t>
            </a:r>
            <a:endParaRPr lang="en-US" sz="1200" baseline="-25000" dirty="0">
              <a:latin typeface="Times"/>
              <a:cs typeface="Times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3213170" y="3332221"/>
            <a:ext cx="2911457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5807865" y="3275035"/>
            <a:ext cx="26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Times"/>
                <a:cs typeface="Times"/>
              </a:rPr>
              <a:t>x</a:t>
            </a:r>
            <a:endParaRPr lang="en-US" sz="1200" baseline="-25000" dirty="0">
              <a:latin typeface="Times"/>
              <a:cs typeface="Times"/>
            </a:endParaRP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6203090" y="3336011"/>
            <a:ext cx="2911457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8797785" y="3278825"/>
            <a:ext cx="26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Times"/>
                <a:cs typeface="Times"/>
              </a:rPr>
              <a:t>x</a:t>
            </a:r>
            <a:endParaRPr lang="en-US" sz="1200" baseline="-25000" dirty="0">
              <a:latin typeface="Times"/>
              <a:cs typeface="Time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A27ACA5-0CC0-AD4F-B150-018F361D471A}"/>
              </a:ext>
            </a:extLst>
          </p:cNvPr>
          <p:cNvGrpSpPr/>
          <p:nvPr/>
        </p:nvGrpSpPr>
        <p:grpSpPr>
          <a:xfrm>
            <a:off x="155787" y="3826331"/>
            <a:ext cx="8910414" cy="2391740"/>
            <a:chOff x="155787" y="3826331"/>
            <a:chExt cx="8910414" cy="239174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B8F6CD6-4748-4E40-B38D-E356098F0310}"/>
                </a:ext>
              </a:extLst>
            </p:cNvPr>
            <p:cNvSpPr txBox="1"/>
            <p:nvPr/>
          </p:nvSpPr>
          <p:spPr>
            <a:xfrm>
              <a:off x="957500" y="3828468"/>
              <a:ext cx="1406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score  = LOW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CBBEF9-4A2A-4444-9E9C-28E729D6BA14}"/>
                </a:ext>
              </a:extLst>
            </p:cNvPr>
            <p:cNvSpPr txBox="1"/>
            <p:nvPr/>
          </p:nvSpPr>
          <p:spPr>
            <a:xfrm>
              <a:off x="3665405" y="3828468"/>
              <a:ext cx="18131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score  = MEDIUM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8218BB-9F5E-374A-B37E-2860EB345998}"/>
                </a:ext>
              </a:extLst>
            </p:cNvPr>
            <p:cNvSpPr txBox="1"/>
            <p:nvPr/>
          </p:nvSpPr>
          <p:spPr>
            <a:xfrm>
              <a:off x="6691430" y="3826331"/>
              <a:ext cx="1450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score  = HIGH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B44CCC0-013F-EB45-863C-4579C42FF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5201" y="4478171"/>
              <a:ext cx="2921000" cy="17399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12EDD9C-89C5-5644-AD63-FFED32D33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115"/>
            <a:stretch/>
          </p:blipFill>
          <p:spPr>
            <a:xfrm>
              <a:off x="155787" y="4506334"/>
              <a:ext cx="3009900" cy="163176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2253738-692C-554D-9890-4E847B7D3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16767" y="4417613"/>
              <a:ext cx="2510466" cy="15158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606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ounded Rectangle 66"/>
          <p:cNvSpPr/>
          <p:nvPr/>
        </p:nvSpPr>
        <p:spPr>
          <a:xfrm>
            <a:off x="216197" y="2161596"/>
            <a:ext cx="2932031" cy="1872522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6184748" y="2161596"/>
            <a:ext cx="2932031" cy="1872522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213170" y="2161596"/>
            <a:ext cx="2932031" cy="1872522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4315793" y="2483127"/>
            <a:ext cx="1683374" cy="816983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3213170" y="2453792"/>
            <a:ext cx="1922211" cy="880577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752790" y="2490699"/>
            <a:ext cx="1815896" cy="816983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789882" y="2447854"/>
            <a:ext cx="1959771" cy="880577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>
            <a:off x="7598025" y="2496970"/>
            <a:ext cx="1191799" cy="816983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6365087" y="2496970"/>
            <a:ext cx="1333125" cy="837732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9712" y="2158865"/>
            <a:ext cx="6986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Bad                                                      Good                                                   Very good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540469" y="3328431"/>
            <a:ext cx="2540190" cy="758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763897" y="3271245"/>
            <a:ext cx="26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Times"/>
                <a:cs typeface="Times"/>
              </a:rPr>
              <a:t>x</a:t>
            </a:r>
            <a:endParaRPr lang="en-US" sz="1200" baseline="-25000" dirty="0">
              <a:latin typeface="Times"/>
              <a:cs typeface="Times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3213170" y="3332221"/>
            <a:ext cx="2911457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5807865" y="3275035"/>
            <a:ext cx="26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Times"/>
                <a:cs typeface="Times"/>
              </a:rPr>
              <a:t>x</a:t>
            </a:r>
            <a:endParaRPr lang="en-US" sz="1200" baseline="-25000" dirty="0">
              <a:latin typeface="Times"/>
              <a:cs typeface="Times"/>
            </a:endParaRP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6203090" y="3336011"/>
            <a:ext cx="2911457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8797785" y="3278825"/>
            <a:ext cx="26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Times"/>
                <a:cs typeface="Times"/>
              </a:rPr>
              <a:t>x</a:t>
            </a:r>
            <a:endParaRPr lang="en-US" sz="1200" baseline="-25000" dirty="0">
              <a:latin typeface="Times"/>
              <a:cs typeface="Time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49643" y="3003202"/>
            <a:ext cx="2146907" cy="713866"/>
            <a:chOff x="749643" y="3003202"/>
            <a:chExt cx="2146907" cy="713866"/>
          </a:xfrm>
        </p:grpSpPr>
        <p:grpSp>
          <p:nvGrpSpPr>
            <p:cNvPr id="3" name="Group 2"/>
            <p:cNvGrpSpPr/>
            <p:nvPr/>
          </p:nvGrpSpPr>
          <p:grpSpPr>
            <a:xfrm>
              <a:off x="749643" y="3003202"/>
              <a:ext cx="2146907" cy="713866"/>
              <a:chOff x="540469" y="5154706"/>
              <a:chExt cx="2146907" cy="713866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540469" y="5154706"/>
                <a:ext cx="79781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>
                    <a:solidFill>
                      <a:srgbClr val="3366FF"/>
                    </a:solidFill>
                  </a:rPr>
                  <a:t>…..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603223" y="5157696"/>
                <a:ext cx="79781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>
                    <a:solidFill>
                      <a:srgbClr val="3366FF"/>
                    </a:solidFill>
                  </a:rPr>
                  <a:t>…..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173971" y="5160686"/>
                <a:ext cx="151340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>
                    <a:solidFill>
                      <a:srgbClr val="3366FF"/>
                    </a:solidFill>
                  </a:rPr>
                  <a:t>……. . . </a:t>
                </a: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1084325" y="3006007"/>
              <a:ext cx="7978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3366FF"/>
                  </a:solidFill>
                </a:rPr>
                <a:t>…..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327305" y="3008997"/>
              <a:ext cx="7978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3366FF"/>
                  </a:solidFill>
                </a:rPr>
                <a:t>…..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65670" y="3009182"/>
              <a:ext cx="15134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3366FF"/>
                  </a:solidFill>
                </a:rPr>
                <a:t>……. . . 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 rot="10800000">
            <a:off x="501993" y="3241327"/>
            <a:ext cx="2261207" cy="713866"/>
            <a:chOff x="749643" y="3003202"/>
            <a:chExt cx="2261207" cy="713866"/>
          </a:xfrm>
        </p:grpSpPr>
        <p:grpSp>
          <p:nvGrpSpPr>
            <p:cNvPr id="27" name="Group 26"/>
            <p:cNvGrpSpPr/>
            <p:nvPr/>
          </p:nvGrpSpPr>
          <p:grpSpPr>
            <a:xfrm>
              <a:off x="749643" y="3003202"/>
              <a:ext cx="2146907" cy="713866"/>
              <a:chOff x="540469" y="5154706"/>
              <a:chExt cx="2146907" cy="713866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540469" y="5154706"/>
                <a:ext cx="79781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>
                    <a:solidFill>
                      <a:schemeClr val="accent6">
                        <a:lumMod val="75000"/>
                      </a:schemeClr>
                    </a:solidFill>
                  </a:rPr>
                  <a:t>…..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603223" y="5157696"/>
                <a:ext cx="79781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>
                    <a:solidFill>
                      <a:schemeClr val="accent6">
                        <a:lumMod val="75000"/>
                      </a:schemeClr>
                    </a:solidFill>
                  </a:rPr>
                  <a:t>…..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173971" y="5160686"/>
                <a:ext cx="151340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>
                    <a:solidFill>
                      <a:schemeClr val="accent6">
                        <a:lumMod val="75000"/>
                      </a:schemeClr>
                    </a:solidFill>
                  </a:rPr>
                  <a:t>……. . . </a:t>
                </a: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1427225" y="3006007"/>
              <a:ext cx="7978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accent6">
                      <a:lumMod val="75000"/>
                    </a:schemeClr>
                  </a:solidFill>
                </a:rPr>
                <a:t>…..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327305" y="3008997"/>
              <a:ext cx="7978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accent6">
                      <a:lumMod val="75000"/>
                    </a:schemeClr>
                  </a:solidFill>
                </a:rPr>
                <a:t>…..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497445" y="3009182"/>
              <a:ext cx="15134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accent6">
                      <a:lumMod val="75000"/>
                    </a:schemeClr>
                  </a:solidFill>
                </a:rPr>
                <a:t>……. . 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4496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erability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66" y="2167924"/>
            <a:ext cx="8387342" cy="2874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9712" y="2158865"/>
            <a:ext cx="6986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Bad                                                      Good                                                   Very good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216197" y="2161596"/>
            <a:ext cx="2932031" cy="2958684"/>
          </a:xfrm>
          <a:prstGeom prst="roundRect">
            <a:avLst>
              <a:gd name="adj" fmla="val 6379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6184748" y="2161596"/>
            <a:ext cx="2932031" cy="2958684"/>
          </a:xfrm>
          <a:prstGeom prst="roundRect">
            <a:avLst>
              <a:gd name="adj" fmla="val 5908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199367" y="2161596"/>
            <a:ext cx="2932031" cy="2958684"/>
          </a:xfrm>
          <a:prstGeom prst="roundRect">
            <a:avLst>
              <a:gd name="adj" fmla="val 5123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502927" y="2933307"/>
            <a:ext cx="2478741" cy="2032920"/>
            <a:chOff x="502927" y="2933307"/>
            <a:chExt cx="2478741" cy="2032920"/>
          </a:xfrm>
        </p:grpSpPr>
        <p:cxnSp>
          <p:nvCxnSpPr>
            <p:cNvPr id="69" name="Straight Arrow Connector 68"/>
            <p:cNvCxnSpPr/>
            <p:nvPr/>
          </p:nvCxnSpPr>
          <p:spPr>
            <a:xfrm>
              <a:off x="613038" y="4850738"/>
              <a:ext cx="2368630" cy="115489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2660215" y="4680024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622241" y="2970123"/>
              <a:ext cx="162142" cy="188061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502927" y="293330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500977" y="2918226"/>
            <a:ext cx="2478741" cy="2044678"/>
            <a:chOff x="502927" y="2933307"/>
            <a:chExt cx="2478741" cy="2044678"/>
          </a:xfrm>
        </p:grpSpPr>
        <p:cxnSp>
          <p:nvCxnSpPr>
            <p:cNvPr id="31" name="Straight Arrow Connector 30"/>
            <p:cNvCxnSpPr/>
            <p:nvPr/>
          </p:nvCxnSpPr>
          <p:spPr>
            <a:xfrm>
              <a:off x="613038" y="4862496"/>
              <a:ext cx="2368630" cy="115489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2660215" y="4680024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V="1">
              <a:off x="622241" y="2970123"/>
              <a:ext cx="162142" cy="188061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502927" y="293330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484344" y="2935865"/>
            <a:ext cx="2478741" cy="2032920"/>
            <a:chOff x="502927" y="2933307"/>
            <a:chExt cx="2478741" cy="2032920"/>
          </a:xfrm>
        </p:grpSpPr>
        <p:cxnSp>
          <p:nvCxnSpPr>
            <p:cNvPr id="36" name="Straight Arrow Connector 35"/>
            <p:cNvCxnSpPr/>
            <p:nvPr/>
          </p:nvCxnSpPr>
          <p:spPr>
            <a:xfrm>
              <a:off x="613038" y="4850738"/>
              <a:ext cx="2368630" cy="115489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2660215" y="4680024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V="1">
              <a:off x="622241" y="2970123"/>
              <a:ext cx="162142" cy="188061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02927" y="293330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1697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14" y="2206951"/>
            <a:ext cx="8577691" cy="26663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0814" y="1899537"/>
            <a:ext cx="6986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Bad                                                      Good                                                   Very good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472910" y="1872959"/>
            <a:ext cx="2729366" cy="3247321"/>
          </a:xfrm>
          <a:prstGeom prst="roundRect">
            <a:avLst>
              <a:gd name="adj" fmla="val 6379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6144197" y="1872959"/>
            <a:ext cx="2729366" cy="3247321"/>
          </a:xfrm>
          <a:prstGeom prst="roundRect">
            <a:avLst>
              <a:gd name="adj" fmla="val 5908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307448" y="1872959"/>
            <a:ext cx="2729366" cy="3247321"/>
          </a:xfrm>
          <a:prstGeom prst="roundRect">
            <a:avLst>
              <a:gd name="adj" fmla="val 5123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79409" y="2985315"/>
            <a:ext cx="2632091" cy="2030498"/>
            <a:chOff x="479409" y="2985315"/>
            <a:chExt cx="2632091" cy="2030498"/>
          </a:xfrm>
        </p:grpSpPr>
        <p:cxnSp>
          <p:nvCxnSpPr>
            <p:cNvPr id="69" name="Straight Arrow Connector 68"/>
            <p:cNvCxnSpPr/>
            <p:nvPr/>
          </p:nvCxnSpPr>
          <p:spPr>
            <a:xfrm>
              <a:off x="2484438" y="3226182"/>
              <a:ext cx="627062" cy="36132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479409" y="4541524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743309" y="3135198"/>
              <a:ext cx="162142" cy="188061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729396" y="2985315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905451" y="3135198"/>
              <a:ext cx="598705" cy="35833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3314684" y="2985315"/>
            <a:ext cx="2632091" cy="2030498"/>
            <a:chOff x="479409" y="2985315"/>
            <a:chExt cx="2632091" cy="2030498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2379663" y="3226182"/>
              <a:ext cx="731837" cy="36132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479409" y="4541524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 flipV="1">
              <a:off x="743309" y="3135198"/>
              <a:ext cx="162142" cy="188061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2729396" y="2985315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905451" y="3135198"/>
              <a:ext cx="430430" cy="35833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6148879" y="2985315"/>
            <a:ext cx="2660066" cy="2030498"/>
            <a:chOff x="479409" y="2985315"/>
            <a:chExt cx="2660066" cy="2030498"/>
          </a:xfrm>
        </p:grpSpPr>
        <p:cxnSp>
          <p:nvCxnSpPr>
            <p:cNvPr id="46" name="Straight Arrow Connector 45"/>
            <p:cNvCxnSpPr/>
            <p:nvPr/>
          </p:nvCxnSpPr>
          <p:spPr>
            <a:xfrm>
              <a:off x="2367443" y="3222633"/>
              <a:ext cx="772032" cy="45276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479409" y="4541524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 flipV="1">
              <a:off x="743309" y="3135198"/>
              <a:ext cx="162142" cy="188061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2729396" y="2985315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>
              <a:off x="905451" y="3135198"/>
              <a:ext cx="243392" cy="1754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Straight Arrow Connector 50"/>
          <p:cNvCxnSpPr/>
          <p:nvPr/>
        </p:nvCxnSpPr>
        <p:spPr>
          <a:xfrm>
            <a:off x="7346446" y="3178143"/>
            <a:ext cx="487867" cy="3889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713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41" y="459047"/>
            <a:ext cx="8577691" cy="26663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941" y="151633"/>
            <a:ext cx="6986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Bad                                                      Good                                                   Very good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07536" y="1237411"/>
            <a:ext cx="2632091" cy="2030498"/>
            <a:chOff x="479409" y="2985315"/>
            <a:chExt cx="2632091" cy="2030498"/>
          </a:xfrm>
        </p:grpSpPr>
        <p:cxnSp>
          <p:nvCxnSpPr>
            <p:cNvPr id="69" name="Straight Arrow Connector 68"/>
            <p:cNvCxnSpPr/>
            <p:nvPr/>
          </p:nvCxnSpPr>
          <p:spPr>
            <a:xfrm>
              <a:off x="2484438" y="3226182"/>
              <a:ext cx="627062" cy="36132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479409" y="4541524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743309" y="3135198"/>
              <a:ext cx="162142" cy="188061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729396" y="2985315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905451" y="3135198"/>
              <a:ext cx="598705" cy="35833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3342811" y="1237411"/>
            <a:ext cx="2632091" cy="2030498"/>
            <a:chOff x="479409" y="2985315"/>
            <a:chExt cx="2632091" cy="2030498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2379663" y="3226182"/>
              <a:ext cx="731837" cy="36132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479409" y="4541524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 flipV="1">
              <a:off x="743309" y="3135198"/>
              <a:ext cx="162142" cy="188061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2729396" y="2985315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905451" y="3135198"/>
              <a:ext cx="430430" cy="35833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6177006" y="1237411"/>
            <a:ext cx="2660066" cy="2030498"/>
            <a:chOff x="479409" y="2985315"/>
            <a:chExt cx="2660066" cy="2030498"/>
          </a:xfrm>
        </p:grpSpPr>
        <p:cxnSp>
          <p:nvCxnSpPr>
            <p:cNvPr id="46" name="Straight Arrow Connector 45"/>
            <p:cNvCxnSpPr/>
            <p:nvPr/>
          </p:nvCxnSpPr>
          <p:spPr>
            <a:xfrm>
              <a:off x="2367443" y="3222633"/>
              <a:ext cx="772032" cy="45276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479409" y="4541524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 flipV="1">
              <a:off x="743309" y="3135198"/>
              <a:ext cx="162142" cy="188061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2729396" y="2985315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>
              <a:off x="905451" y="3135198"/>
              <a:ext cx="243392" cy="1754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Straight Arrow Connector 50"/>
          <p:cNvCxnSpPr/>
          <p:nvPr/>
        </p:nvCxnSpPr>
        <p:spPr>
          <a:xfrm>
            <a:off x="7374573" y="1430239"/>
            <a:ext cx="487867" cy="3889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creen Shot 2015-02-24 at 9.34.1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87" y="3510775"/>
            <a:ext cx="8444335" cy="2804218"/>
          </a:xfrm>
          <a:prstGeom prst="rect">
            <a:avLst/>
          </a:prstGeom>
        </p:spPr>
      </p:pic>
      <p:sp>
        <p:nvSpPr>
          <p:cNvPr id="66" name="Rounded Rectangle 65"/>
          <p:cNvSpPr/>
          <p:nvPr/>
        </p:nvSpPr>
        <p:spPr>
          <a:xfrm>
            <a:off x="6172324" y="125055"/>
            <a:ext cx="2729366" cy="6440934"/>
          </a:xfrm>
          <a:prstGeom prst="roundRect">
            <a:avLst>
              <a:gd name="adj" fmla="val 5908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335575" y="125055"/>
            <a:ext cx="2729366" cy="6440934"/>
          </a:xfrm>
          <a:prstGeom prst="roundRect">
            <a:avLst>
              <a:gd name="adj" fmla="val 5123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66"/>
          <p:cNvSpPr/>
          <p:nvPr/>
        </p:nvSpPr>
        <p:spPr>
          <a:xfrm>
            <a:off x="501037" y="125055"/>
            <a:ext cx="2729366" cy="6440934"/>
          </a:xfrm>
          <a:prstGeom prst="roundRect">
            <a:avLst>
              <a:gd name="adj" fmla="val 6379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448720" y="3643998"/>
            <a:ext cx="2800428" cy="2663696"/>
            <a:chOff x="584800" y="3643998"/>
            <a:chExt cx="2800428" cy="2663696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855872" y="3651297"/>
              <a:ext cx="2368630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3063775" y="365129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856817" y="3643998"/>
              <a:ext cx="0" cy="2663696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584800" y="5909273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314707" y="3643998"/>
            <a:ext cx="2800428" cy="2663696"/>
            <a:chOff x="584800" y="3643998"/>
            <a:chExt cx="2800428" cy="2663696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855872" y="3651297"/>
              <a:ext cx="2368630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3063775" y="365129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843587" y="3643998"/>
              <a:ext cx="0" cy="2663696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584800" y="5909273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6173472" y="3652296"/>
            <a:ext cx="2800428" cy="2663696"/>
            <a:chOff x="584800" y="3643998"/>
            <a:chExt cx="2800428" cy="2663696"/>
          </a:xfrm>
        </p:grpSpPr>
        <p:cxnSp>
          <p:nvCxnSpPr>
            <p:cNvPr id="54" name="Straight Arrow Connector 53"/>
            <p:cNvCxnSpPr/>
            <p:nvPr/>
          </p:nvCxnSpPr>
          <p:spPr>
            <a:xfrm>
              <a:off x="855872" y="3651297"/>
              <a:ext cx="2368630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3063775" y="365129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56" name="Straight Arrow Connector 55"/>
            <p:cNvCxnSpPr/>
            <p:nvPr/>
          </p:nvCxnSpPr>
          <p:spPr>
            <a:xfrm>
              <a:off x="843587" y="3643998"/>
              <a:ext cx="0" cy="2663696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584800" y="5909273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0032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2-24 at 10.53.5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48" y="3327385"/>
            <a:ext cx="8681760" cy="2595193"/>
          </a:xfrm>
          <a:prstGeom prst="rect">
            <a:avLst/>
          </a:prstGeom>
        </p:spPr>
      </p:pic>
      <p:pic>
        <p:nvPicPr>
          <p:cNvPr id="5" name="Picture 4" descr="Screen Shot 2015-02-24 at 9.34.1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39" y="0"/>
            <a:ext cx="8444335" cy="280421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38472" y="133223"/>
            <a:ext cx="2800428" cy="2663696"/>
            <a:chOff x="584800" y="3643998"/>
            <a:chExt cx="2800428" cy="2663696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855872" y="3651297"/>
              <a:ext cx="2368630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063775" y="365129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856817" y="3643998"/>
              <a:ext cx="0" cy="2663696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84800" y="5909273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04459" y="133223"/>
            <a:ext cx="2800428" cy="2663696"/>
            <a:chOff x="584800" y="3643998"/>
            <a:chExt cx="2800428" cy="2663696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855872" y="3651297"/>
              <a:ext cx="2368630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063775" y="365129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843587" y="3643998"/>
              <a:ext cx="0" cy="2663696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84800" y="5909273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063224" y="141521"/>
            <a:ext cx="2800428" cy="2663696"/>
            <a:chOff x="584800" y="3643998"/>
            <a:chExt cx="2800428" cy="2663696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855872" y="3651297"/>
              <a:ext cx="2368630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063775" y="365129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843587" y="3643998"/>
              <a:ext cx="0" cy="2663696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584800" y="5909273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41462" y="3258882"/>
            <a:ext cx="2800428" cy="2663696"/>
            <a:chOff x="584800" y="3643998"/>
            <a:chExt cx="2800428" cy="2663696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855872" y="3651297"/>
              <a:ext cx="2368630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063775" y="365129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856817" y="3643998"/>
              <a:ext cx="0" cy="2663696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84800" y="5909273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207449" y="3258882"/>
            <a:ext cx="2800428" cy="2663696"/>
            <a:chOff x="584800" y="3643998"/>
            <a:chExt cx="2800428" cy="2663696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855872" y="3651297"/>
              <a:ext cx="2368630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3063775" y="365129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843587" y="3643998"/>
              <a:ext cx="0" cy="2663696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584800" y="5909273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066214" y="3267180"/>
            <a:ext cx="2800428" cy="2663696"/>
            <a:chOff x="584800" y="3643998"/>
            <a:chExt cx="2800428" cy="2663696"/>
          </a:xfrm>
        </p:grpSpPr>
        <p:cxnSp>
          <p:nvCxnSpPr>
            <p:cNvPr id="32" name="Straight Arrow Connector 31"/>
            <p:cNvCxnSpPr/>
            <p:nvPr/>
          </p:nvCxnSpPr>
          <p:spPr>
            <a:xfrm>
              <a:off x="855872" y="3651297"/>
              <a:ext cx="2368630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3063775" y="365129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843587" y="3643998"/>
              <a:ext cx="0" cy="2663696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84800" y="5909273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00ADBB-9F48-474A-8009-F7195552A84D}"/>
              </a:ext>
            </a:extLst>
          </p:cNvPr>
          <p:cNvGrpSpPr/>
          <p:nvPr/>
        </p:nvGrpSpPr>
        <p:grpSpPr>
          <a:xfrm>
            <a:off x="204639" y="4509914"/>
            <a:ext cx="8910414" cy="2391740"/>
            <a:chOff x="155787" y="3826331"/>
            <a:chExt cx="8910414" cy="239174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3B9B4B3-24D4-BE49-8913-3ED0902272AC}"/>
                </a:ext>
              </a:extLst>
            </p:cNvPr>
            <p:cNvSpPr txBox="1"/>
            <p:nvPr/>
          </p:nvSpPr>
          <p:spPr>
            <a:xfrm>
              <a:off x="957500" y="3828468"/>
              <a:ext cx="1406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score  = LOW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5C0724A-5ABE-C642-90DD-045CB87A154C}"/>
                </a:ext>
              </a:extLst>
            </p:cNvPr>
            <p:cNvSpPr txBox="1"/>
            <p:nvPr/>
          </p:nvSpPr>
          <p:spPr>
            <a:xfrm>
              <a:off x="3665405" y="3828468"/>
              <a:ext cx="18131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score  = MEDIUM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EE2A12A-0769-BA44-83BA-80763981159D}"/>
                </a:ext>
              </a:extLst>
            </p:cNvPr>
            <p:cNvSpPr txBox="1"/>
            <p:nvPr/>
          </p:nvSpPr>
          <p:spPr>
            <a:xfrm>
              <a:off x="6691430" y="3826331"/>
              <a:ext cx="1450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score  = HIGH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6D81FFF-F329-ED4C-A9FC-201EA2CBC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45201" y="4478171"/>
              <a:ext cx="2921000" cy="17399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365FB57-9471-0F47-8167-5B8AA5674B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115"/>
            <a:stretch/>
          </p:blipFill>
          <p:spPr>
            <a:xfrm>
              <a:off x="155787" y="4506334"/>
              <a:ext cx="3009900" cy="1631761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1D728A7-C4A5-564D-905A-2D03290C0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16767" y="4417613"/>
              <a:ext cx="2510466" cy="15158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712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1073" y="743050"/>
            <a:ext cx="5215486" cy="6349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1591" y="864638"/>
            <a:ext cx="4640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Can our objects of interest be everywhere? </a:t>
            </a:r>
          </a:p>
        </p:txBody>
      </p:sp>
      <p:cxnSp>
        <p:nvCxnSpPr>
          <p:cNvPr id="7" name="Straight Arrow Connector 6"/>
          <p:cNvCxnSpPr>
            <a:stCxn id="4" idx="3"/>
          </p:cNvCxnSpPr>
          <p:nvPr/>
        </p:nvCxnSpPr>
        <p:spPr>
          <a:xfrm flipV="1">
            <a:off x="5296559" y="1053778"/>
            <a:ext cx="513441" cy="67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921864" y="869112"/>
            <a:ext cx="2497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invariant to translation 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21872" y="305484"/>
            <a:ext cx="315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Selected features </a:t>
            </a:r>
            <a:r>
              <a:rPr lang="en-US" i="1" u="sng" dirty="0">
                <a:solidFill>
                  <a:srgbClr val="FF0000"/>
                </a:solidFill>
                <a:latin typeface="Arial"/>
                <a:cs typeface="Arial"/>
              </a:rPr>
              <a:t>must be</a:t>
            </a:r>
            <a:r>
              <a:rPr lang="en-US" i="1" dirty="0">
                <a:latin typeface="Arial"/>
                <a:cs typeface="Arial"/>
              </a:rPr>
              <a:t>…</a:t>
            </a:r>
          </a:p>
        </p:txBody>
      </p:sp>
      <p:sp>
        <p:nvSpPr>
          <p:cNvPr id="10" name="Rectangle 9"/>
          <p:cNvSpPr/>
          <p:nvPr/>
        </p:nvSpPr>
        <p:spPr>
          <a:xfrm>
            <a:off x="71329" y="1624990"/>
            <a:ext cx="5215486" cy="6349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1847" y="1746578"/>
            <a:ext cx="5205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Can our objects of interest be in any orientation? </a:t>
            </a:r>
          </a:p>
        </p:txBody>
      </p:sp>
      <p:cxnSp>
        <p:nvCxnSpPr>
          <p:cNvPr id="12" name="Straight Arrow Connector 11"/>
          <p:cNvCxnSpPr>
            <a:stCxn id="10" idx="3"/>
          </p:cNvCxnSpPr>
          <p:nvPr/>
        </p:nvCxnSpPr>
        <p:spPr>
          <a:xfrm flipV="1">
            <a:off x="5286815" y="1935718"/>
            <a:ext cx="513441" cy="67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912120" y="1751052"/>
            <a:ext cx="220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invariant to rotation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300327" y="798985"/>
            <a:ext cx="436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yes</a:t>
            </a:r>
            <a:endParaRPr lang="en-US" sz="1200" dirty="0"/>
          </a:p>
        </p:txBody>
      </p:sp>
      <p:sp>
        <p:nvSpPr>
          <p:cNvPr id="17" name="Rectangle 16"/>
          <p:cNvSpPr/>
          <p:nvPr/>
        </p:nvSpPr>
        <p:spPr>
          <a:xfrm>
            <a:off x="5304095" y="1680925"/>
            <a:ext cx="436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yes</a:t>
            </a:r>
            <a:endParaRPr lang="en-US" sz="1200" dirty="0"/>
          </a:p>
        </p:txBody>
      </p:sp>
      <p:sp>
        <p:nvSpPr>
          <p:cNvPr id="18" name="Rectangle 17"/>
          <p:cNvSpPr/>
          <p:nvPr/>
        </p:nvSpPr>
        <p:spPr>
          <a:xfrm>
            <a:off x="75097" y="2493420"/>
            <a:ext cx="5215486" cy="6349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15615" y="2615008"/>
            <a:ext cx="4550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Can our objects of interest be of any size? </a:t>
            </a:r>
          </a:p>
        </p:txBody>
      </p:sp>
      <p:cxnSp>
        <p:nvCxnSpPr>
          <p:cNvPr id="20" name="Straight Arrow Connector 19"/>
          <p:cNvCxnSpPr>
            <a:stCxn id="18" idx="3"/>
          </p:cNvCxnSpPr>
          <p:nvPr/>
        </p:nvCxnSpPr>
        <p:spPr>
          <a:xfrm flipV="1">
            <a:off x="5290583" y="2804148"/>
            <a:ext cx="513441" cy="67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915888" y="2619482"/>
            <a:ext cx="1971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invariant to scale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07863" y="2549355"/>
            <a:ext cx="436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yes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79296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F2D8910-32F8-E045-C435-E82DBDBA520C}"/>
              </a:ext>
            </a:extLst>
          </p:cNvPr>
          <p:cNvSpPr/>
          <p:nvPr/>
        </p:nvSpPr>
        <p:spPr>
          <a:xfrm>
            <a:off x="1940705" y="2769848"/>
            <a:ext cx="2199023" cy="1155102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8A50177-F904-5B22-1E43-B94D10465AA3}"/>
              </a:ext>
            </a:extLst>
          </p:cNvPr>
          <p:cNvSpPr/>
          <p:nvPr/>
        </p:nvSpPr>
        <p:spPr>
          <a:xfrm>
            <a:off x="5064688" y="2769848"/>
            <a:ext cx="2199023" cy="1155102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453D8448-3B8A-6D25-47C3-B873D3A57668}"/>
              </a:ext>
            </a:extLst>
          </p:cNvPr>
          <p:cNvSpPr/>
          <p:nvPr/>
        </p:nvSpPr>
        <p:spPr>
          <a:xfrm>
            <a:off x="3282498" y="3016676"/>
            <a:ext cx="422573" cy="612737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15C0FB4-26C4-8FBC-5606-D4B118EF8300}"/>
              </a:ext>
            </a:extLst>
          </p:cNvPr>
          <p:cNvSpPr/>
          <p:nvPr/>
        </p:nvSpPr>
        <p:spPr>
          <a:xfrm>
            <a:off x="2370969" y="2984542"/>
            <a:ext cx="422573" cy="660433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EDCC1E-ECAB-F528-AA60-A5E6C3035FF4}"/>
              </a:ext>
            </a:extLst>
          </p:cNvPr>
          <p:cNvCxnSpPr/>
          <p:nvPr/>
        </p:nvCxnSpPr>
        <p:spPr>
          <a:xfrm flipV="1">
            <a:off x="2183909" y="3644974"/>
            <a:ext cx="1905143" cy="56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69DAFA3-EE5C-E406-15B3-0939D7CE6E3E}"/>
              </a:ext>
            </a:extLst>
          </p:cNvPr>
          <p:cNvSpPr txBox="1"/>
          <p:nvPr/>
        </p:nvSpPr>
        <p:spPr>
          <a:xfrm>
            <a:off x="3851480" y="3602085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Times"/>
                <a:cs typeface="Times"/>
              </a:rPr>
              <a:t>x</a:t>
            </a:r>
            <a:r>
              <a:rPr lang="en-US" sz="900" baseline="-25000" dirty="0">
                <a:latin typeface="Times"/>
                <a:cs typeface="Times"/>
              </a:rPr>
              <a:t>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71526C-625B-9FF0-60CE-52B5CBEDC06A}"/>
              </a:ext>
            </a:extLst>
          </p:cNvPr>
          <p:cNvCxnSpPr/>
          <p:nvPr/>
        </p:nvCxnSpPr>
        <p:spPr>
          <a:xfrm>
            <a:off x="5064688" y="3647817"/>
            <a:ext cx="2183593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CFC953B-B92E-F98E-FAB1-A9B4E625DFB0}"/>
              </a:ext>
            </a:extLst>
          </p:cNvPr>
          <p:cNvSpPr txBox="1"/>
          <p:nvPr/>
        </p:nvSpPr>
        <p:spPr>
          <a:xfrm>
            <a:off x="7010709" y="3604927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Times"/>
                <a:cs typeface="Times"/>
              </a:rPr>
              <a:t>x</a:t>
            </a:r>
            <a:r>
              <a:rPr lang="en-US" sz="900" baseline="-25000" dirty="0">
                <a:latin typeface="Times"/>
                <a:cs typeface="Times"/>
              </a:rPr>
              <a:t>2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576832E0-C667-7B60-1BE5-9CA7D5811C72}"/>
              </a:ext>
            </a:extLst>
          </p:cNvPr>
          <p:cNvSpPr/>
          <p:nvPr/>
        </p:nvSpPr>
        <p:spPr>
          <a:xfrm>
            <a:off x="6185965" y="3032238"/>
            <a:ext cx="422573" cy="612737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39E39375-09C5-FDCF-3BBC-817CD49DEDFC}"/>
              </a:ext>
            </a:extLst>
          </p:cNvPr>
          <p:cNvSpPr/>
          <p:nvPr/>
        </p:nvSpPr>
        <p:spPr>
          <a:xfrm>
            <a:off x="5775070" y="3000104"/>
            <a:ext cx="422573" cy="660433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15BE04A-B12F-CF79-EF5F-5DEB63C4D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437" y="2805288"/>
            <a:ext cx="904875" cy="1619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F5CCE23-02D5-E9E7-B924-D5D832E5A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480" y="2802905"/>
            <a:ext cx="904875" cy="16192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E3A123E-127C-68A9-8615-C8F5CDE3A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452" y="2822617"/>
            <a:ext cx="904875" cy="1619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FDF6ED7-E0C0-ECB4-8BDE-0B4193884E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8923" y="2822896"/>
            <a:ext cx="904875" cy="161925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5CA053DC-AA99-20A8-646C-425C3F57C6D5}"/>
              </a:ext>
            </a:extLst>
          </p:cNvPr>
          <p:cNvSpPr/>
          <p:nvPr/>
        </p:nvSpPr>
        <p:spPr>
          <a:xfrm>
            <a:off x="7547442" y="3032237"/>
            <a:ext cx="164592" cy="173814"/>
          </a:xfrm>
          <a:prstGeom prst="ellipse">
            <a:avLst/>
          </a:prstGeom>
          <a:ln>
            <a:solidFill>
              <a:srgbClr val="9BD2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090F4AA-98FA-53C9-57A2-C6B8F207C48D}"/>
              </a:ext>
            </a:extLst>
          </p:cNvPr>
          <p:cNvSpPr/>
          <p:nvPr/>
        </p:nvSpPr>
        <p:spPr>
          <a:xfrm>
            <a:off x="7547442" y="3428271"/>
            <a:ext cx="164592" cy="173814"/>
          </a:xfrm>
          <a:prstGeom prst="ellipse">
            <a:avLst/>
          </a:prstGeom>
          <a:solidFill>
            <a:srgbClr val="F6D8B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sz="135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F5522B0-AC94-DAE4-EF1D-D6AF7612784A}"/>
              </a:ext>
            </a:extLst>
          </p:cNvPr>
          <p:cNvSpPr txBox="1"/>
          <p:nvPr/>
        </p:nvSpPr>
        <p:spPr>
          <a:xfrm>
            <a:off x="7787472" y="2980644"/>
            <a:ext cx="8781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350" dirty="0"/>
              <a:t>No-Target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D39BEEB-6E91-E7CA-28F1-EB3B64D15042}"/>
              </a:ext>
            </a:extLst>
          </p:cNvPr>
          <p:cNvSpPr txBox="1"/>
          <p:nvPr/>
        </p:nvSpPr>
        <p:spPr>
          <a:xfrm>
            <a:off x="7787472" y="3358447"/>
            <a:ext cx="6216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350" dirty="0"/>
              <a:t>Target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69B041-09B3-8F9C-54FE-DEB37282DA54}"/>
              </a:ext>
            </a:extLst>
          </p:cNvPr>
          <p:cNvSpPr txBox="1"/>
          <p:nvPr/>
        </p:nvSpPr>
        <p:spPr>
          <a:xfrm>
            <a:off x="592412" y="250118"/>
            <a:ext cx="44237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EJERCICIO: SELECCIÓN DE CARACTAERÍSTICAS</a:t>
            </a:r>
          </a:p>
          <a:p>
            <a:endParaRPr lang="en-CL" dirty="0"/>
          </a:p>
          <a:p>
            <a:pPr marL="342900" indent="-342900">
              <a:buAutoNum type="arabicParenR"/>
            </a:pPr>
            <a:r>
              <a:rPr lang="en-CL" dirty="0"/>
              <a:t>Entre la a) y la b), cuál es la mejor?</a:t>
            </a:r>
          </a:p>
          <a:p>
            <a:endParaRPr lang="en-C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6E3732-2009-04EB-772A-1F65850E2CDF}"/>
              </a:ext>
            </a:extLst>
          </p:cNvPr>
          <p:cNvSpPr txBox="1"/>
          <p:nvPr/>
        </p:nvSpPr>
        <p:spPr>
          <a:xfrm>
            <a:off x="1617780" y="2838131"/>
            <a:ext cx="357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a)                                                       b)</a:t>
            </a:r>
          </a:p>
        </p:txBody>
      </p:sp>
    </p:spTree>
    <p:extLst>
      <p:ext uri="{BB962C8B-B14F-4D97-AF65-F5344CB8AC3E}">
        <p14:creationId xmlns:p14="http://schemas.microsoft.com/office/powerpoint/2010/main" val="11272479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54309-0749-3071-77A0-D78EDDCB7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0B35AE1-DE3B-1533-9FAD-37180E3CDEC6}"/>
              </a:ext>
            </a:extLst>
          </p:cNvPr>
          <p:cNvSpPr/>
          <p:nvPr/>
        </p:nvSpPr>
        <p:spPr>
          <a:xfrm>
            <a:off x="1940705" y="2769848"/>
            <a:ext cx="2199023" cy="1155102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D07C31A-CB30-2B1D-66BA-1E91DA0ACEB2}"/>
              </a:ext>
            </a:extLst>
          </p:cNvPr>
          <p:cNvSpPr/>
          <p:nvPr/>
        </p:nvSpPr>
        <p:spPr>
          <a:xfrm>
            <a:off x="1938861" y="4596890"/>
            <a:ext cx="2199023" cy="1155102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978F083-9A12-75AE-063E-DC4F082EE1D7}"/>
              </a:ext>
            </a:extLst>
          </p:cNvPr>
          <p:cNvSpPr/>
          <p:nvPr/>
        </p:nvSpPr>
        <p:spPr>
          <a:xfrm>
            <a:off x="5064688" y="2769848"/>
            <a:ext cx="2199023" cy="1155102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C4FA23F-CF9C-841E-29C1-459DC50B3B1A}"/>
              </a:ext>
            </a:extLst>
          </p:cNvPr>
          <p:cNvSpPr/>
          <p:nvPr/>
        </p:nvSpPr>
        <p:spPr>
          <a:xfrm>
            <a:off x="3282498" y="3016676"/>
            <a:ext cx="422573" cy="612737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175B53F-92F1-734D-F5B7-7C8D59844A32}"/>
              </a:ext>
            </a:extLst>
          </p:cNvPr>
          <p:cNvSpPr/>
          <p:nvPr/>
        </p:nvSpPr>
        <p:spPr>
          <a:xfrm>
            <a:off x="2370969" y="2984542"/>
            <a:ext cx="422573" cy="660433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97F51E2E-31D3-3B4F-330B-3E586E6B08C1}"/>
              </a:ext>
            </a:extLst>
          </p:cNvPr>
          <p:cNvSpPr/>
          <p:nvPr/>
        </p:nvSpPr>
        <p:spPr>
          <a:xfrm>
            <a:off x="3053683" y="4848421"/>
            <a:ext cx="893849" cy="612737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19F73F6-1294-0417-32E5-D5DD3A84DA55}"/>
              </a:ext>
            </a:extLst>
          </p:cNvPr>
          <p:cNvSpPr/>
          <p:nvPr/>
        </p:nvSpPr>
        <p:spPr>
          <a:xfrm>
            <a:off x="2183843" y="4816287"/>
            <a:ext cx="999844" cy="660433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B07ACB-1844-7BEF-77FF-696C29157A1B}"/>
              </a:ext>
            </a:extLst>
          </p:cNvPr>
          <p:cNvCxnSpPr/>
          <p:nvPr/>
        </p:nvCxnSpPr>
        <p:spPr>
          <a:xfrm flipV="1">
            <a:off x="2183909" y="3644974"/>
            <a:ext cx="1905143" cy="56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00E9BF-E3DE-1895-0EEF-E8358C17CA4A}"/>
              </a:ext>
            </a:extLst>
          </p:cNvPr>
          <p:cNvSpPr txBox="1"/>
          <p:nvPr/>
        </p:nvSpPr>
        <p:spPr>
          <a:xfrm>
            <a:off x="3851480" y="3602085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Times"/>
                <a:cs typeface="Times"/>
              </a:rPr>
              <a:t>x</a:t>
            </a:r>
            <a:r>
              <a:rPr lang="en-US" sz="900" baseline="-25000" dirty="0">
                <a:latin typeface="Times"/>
                <a:cs typeface="Times"/>
              </a:rPr>
              <a:t>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50AF3D-5385-5F21-A1BA-9F82F86BC4E1}"/>
              </a:ext>
            </a:extLst>
          </p:cNvPr>
          <p:cNvCxnSpPr/>
          <p:nvPr/>
        </p:nvCxnSpPr>
        <p:spPr>
          <a:xfrm>
            <a:off x="5064688" y="3647817"/>
            <a:ext cx="2183593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1943E0-9234-BB66-158C-6972D9870B1E}"/>
              </a:ext>
            </a:extLst>
          </p:cNvPr>
          <p:cNvSpPr txBox="1"/>
          <p:nvPr/>
        </p:nvSpPr>
        <p:spPr>
          <a:xfrm>
            <a:off x="7010709" y="3604927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Times"/>
                <a:cs typeface="Times"/>
              </a:rPr>
              <a:t>x</a:t>
            </a:r>
            <a:r>
              <a:rPr lang="en-US" sz="900" baseline="-25000" dirty="0">
                <a:latin typeface="Times"/>
                <a:cs typeface="Times"/>
              </a:rPr>
              <a:t>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27C8DC-9D6E-71EB-D97C-409F7C31CC1D}"/>
              </a:ext>
            </a:extLst>
          </p:cNvPr>
          <p:cNvCxnSpPr/>
          <p:nvPr/>
        </p:nvCxnSpPr>
        <p:spPr>
          <a:xfrm>
            <a:off x="1952617" y="5477701"/>
            <a:ext cx="2183593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A60608-2E53-D077-520A-9BC2281A949E}"/>
              </a:ext>
            </a:extLst>
          </p:cNvPr>
          <p:cNvSpPr txBox="1"/>
          <p:nvPr/>
        </p:nvSpPr>
        <p:spPr>
          <a:xfrm>
            <a:off x="3898638" y="5434812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Times"/>
                <a:cs typeface="Times"/>
              </a:rPr>
              <a:t>x</a:t>
            </a:r>
            <a:r>
              <a:rPr lang="en-US" sz="900" baseline="-25000" dirty="0">
                <a:latin typeface="Times"/>
                <a:cs typeface="Times"/>
              </a:rPr>
              <a:t>3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EB79FB6-54FB-6265-E939-0982B713C43B}"/>
              </a:ext>
            </a:extLst>
          </p:cNvPr>
          <p:cNvSpPr/>
          <p:nvPr/>
        </p:nvSpPr>
        <p:spPr>
          <a:xfrm>
            <a:off x="5049258" y="4594053"/>
            <a:ext cx="2199023" cy="1155102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5583AD90-3F93-2F38-2FF1-D044C296F8E8}"/>
              </a:ext>
            </a:extLst>
          </p:cNvPr>
          <p:cNvSpPr/>
          <p:nvPr/>
        </p:nvSpPr>
        <p:spPr>
          <a:xfrm>
            <a:off x="5773354" y="4835202"/>
            <a:ext cx="1262531" cy="612737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2653EB13-D8D6-ADB2-88DA-D1AD4A3AF451}"/>
              </a:ext>
            </a:extLst>
          </p:cNvPr>
          <p:cNvSpPr/>
          <p:nvPr/>
        </p:nvSpPr>
        <p:spPr>
          <a:xfrm>
            <a:off x="5453880" y="4813201"/>
            <a:ext cx="1441658" cy="660433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F991ACA-7946-8F77-7926-4DD09E45C168}"/>
              </a:ext>
            </a:extLst>
          </p:cNvPr>
          <p:cNvCxnSpPr/>
          <p:nvPr/>
        </p:nvCxnSpPr>
        <p:spPr>
          <a:xfrm>
            <a:off x="5049258" y="5472022"/>
            <a:ext cx="2183593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BE1BA85-FF03-34D7-283F-99EF5BD3237C}"/>
              </a:ext>
            </a:extLst>
          </p:cNvPr>
          <p:cNvSpPr txBox="1"/>
          <p:nvPr/>
        </p:nvSpPr>
        <p:spPr>
          <a:xfrm>
            <a:off x="6995278" y="5429133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Times"/>
                <a:cs typeface="Times"/>
              </a:rPr>
              <a:t>x</a:t>
            </a:r>
            <a:r>
              <a:rPr lang="en-US" sz="900" baseline="-25000" dirty="0">
                <a:latin typeface="Times"/>
                <a:cs typeface="Times"/>
              </a:rPr>
              <a:t>4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49352135-37B4-F2AE-D300-FE0A0C1F27A7}"/>
              </a:ext>
            </a:extLst>
          </p:cNvPr>
          <p:cNvSpPr/>
          <p:nvPr/>
        </p:nvSpPr>
        <p:spPr>
          <a:xfrm>
            <a:off x="6185965" y="3032238"/>
            <a:ext cx="422573" cy="612737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E2C67C1E-A3CD-5A6A-1B1C-11314C27C553}"/>
              </a:ext>
            </a:extLst>
          </p:cNvPr>
          <p:cNvSpPr/>
          <p:nvPr/>
        </p:nvSpPr>
        <p:spPr>
          <a:xfrm>
            <a:off x="5775070" y="3000104"/>
            <a:ext cx="422573" cy="660433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CB0EDCB-8EB1-126A-1C3F-832CA8794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437" y="2805288"/>
            <a:ext cx="904875" cy="1619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C40533E-2419-C42F-7C8E-CF6B81949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480" y="2802905"/>
            <a:ext cx="904875" cy="16192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70BF875-0B2B-4A53-38A4-D6E9295B6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452" y="2822617"/>
            <a:ext cx="904875" cy="1619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4D45591-2BE5-5844-9A86-DC994C7D6C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8923" y="2822896"/>
            <a:ext cx="904875" cy="16192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EE036AC-DD23-B667-F43F-34578FA4D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8875" y="4632917"/>
            <a:ext cx="904875" cy="1619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4D58782-FA6C-CA97-C63B-C26BCF1913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4308" y="4637818"/>
            <a:ext cx="904875" cy="16192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E6AFA7D-61F7-0216-47DC-98B6D390AD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1989" y="4629831"/>
            <a:ext cx="904875" cy="161925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DE8792AA-F326-66BF-BA3D-77B1EFD9CA01}"/>
              </a:ext>
            </a:extLst>
          </p:cNvPr>
          <p:cNvSpPr/>
          <p:nvPr/>
        </p:nvSpPr>
        <p:spPr>
          <a:xfrm>
            <a:off x="7547442" y="3032237"/>
            <a:ext cx="164592" cy="173814"/>
          </a:xfrm>
          <a:prstGeom prst="ellipse">
            <a:avLst/>
          </a:prstGeom>
          <a:ln>
            <a:solidFill>
              <a:srgbClr val="9BD2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459C235-8B20-788E-A5A6-718B0C9BE879}"/>
              </a:ext>
            </a:extLst>
          </p:cNvPr>
          <p:cNvSpPr/>
          <p:nvPr/>
        </p:nvSpPr>
        <p:spPr>
          <a:xfrm>
            <a:off x="7547442" y="3428271"/>
            <a:ext cx="164592" cy="173814"/>
          </a:xfrm>
          <a:prstGeom prst="ellipse">
            <a:avLst/>
          </a:prstGeom>
          <a:solidFill>
            <a:srgbClr val="F6D8B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sz="135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8A9281-3F1E-89E8-20F8-34FD10BDC149}"/>
              </a:ext>
            </a:extLst>
          </p:cNvPr>
          <p:cNvSpPr txBox="1"/>
          <p:nvPr/>
        </p:nvSpPr>
        <p:spPr>
          <a:xfrm>
            <a:off x="7787472" y="2980644"/>
            <a:ext cx="8781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350" dirty="0"/>
              <a:t>No-Target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26FFE38-C375-7C57-92D4-EDDE065F2CF4}"/>
              </a:ext>
            </a:extLst>
          </p:cNvPr>
          <p:cNvSpPr txBox="1"/>
          <p:nvPr/>
        </p:nvSpPr>
        <p:spPr>
          <a:xfrm>
            <a:off x="7787472" y="3358447"/>
            <a:ext cx="6216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350" dirty="0"/>
              <a:t>Target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24C4EC0-FB47-92E7-FA14-A1FB64488D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9324" y="4636125"/>
            <a:ext cx="904875" cy="1619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FD4B6B-B66A-6CC8-FE6F-D861C3C3748E}"/>
              </a:ext>
            </a:extLst>
          </p:cNvPr>
          <p:cNvSpPr txBox="1"/>
          <p:nvPr/>
        </p:nvSpPr>
        <p:spPr>
          <a:xfrm>
            <a:off x="592412" y="250118"/>
            <a:ext cx="453919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EJERCICIO: SELECCIÓN DE CARACTAERÍSTICAS</a:t>
            </a:r>
          </a:p>
          <a:p>
            <a:endParaRPr lang="en-CL" dirty="0"/>
          </a:p>
          <a:p>
            <a:pPr marL="342900" indent="-342900">
              <a:buAutoNum type="arabicParenR"/>
            </a:pPr>
            <a:r>
              <a:rPr lang="en-CL" dirty="0"/>
              <a:t>Entre la a) y la b), cuál es la mejor?</a:t>
            </a:r>
          </a:p>
          <a:p>
            <a:pPr marL="342900" indent="-342900">
              <a:buAutoNum type="arabicParenR"/>
            </a:pPr>
            <a:endParaRPr lang="en-CL" dirty="0"/>
          </a:p>
          <a:p>
            <a:pPr marL="342900" indent="-342900">
              <a:buFontTx/>
              <a:buAutoNum type="arabicParenR"/>
            </a:pPr>
            <a:r>
              <a:rPr lang="en-CL" dirty="0"/>
              <a:t>Entre la c) y la d), cuál es la mejor?</a:t>
            </a:r>
          </a:p>
          <a:p>
            <a:pPr marL="342900" indent="-342900">
              <a:buFontTx/>
              <a:buAutoNum type="arabicParenR"/>
            </a:pPr>
            <a:endParaRPr lang="en-CL" dirty="0"/>
          </a:p>
          <a:p>
            <a:pPr marL="342900" indent="-342900">
              <a:buAutoNum type="arabicParenR"/>
            </a:pPr>
            <a:endParaRPr lang="en-CL" dirty="0"/>
          </a:p>
          <a:p>
            <a:endParaRPr lang="en-C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1A7FF0-73F5-D13D-643D-260494EC01C6}"/>
              </a:ext>
            </a:extLst>
          </p:cNvPr>
          <p:cNvSpPr txBox="1"/>
          <p:nvPr/>
        </p:nvSpPr>
        <p:spPr>
          <a:xfrm>
            <a:off x="1617780" y="2838131"/>
            <a:ext cx="357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a)                                                       b)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838577-F7F0-72CC-0FE8-9DAE426C160F}"/>
              </a:ext>
            </a:extLst>
          </p:cNvPr>
          <p:cNvSpPr txBox="1"/>
          <p:nvPr/>
        </p:nvSpPr>
        <p:spPr>
          <a:xfrm>
            <a:off x="1619455" y="4618360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c)                                                       d)</a:t>
            </a:r>
          </a:p>
        </p:txBody>
      </p:sp>
    </p:spTree>
    <p:extLst>
      <p:ext uri="{BB962C8B-B14F-4D97-AF65-F5344CB8AC3E}">
        <p14:creationId xmlns:p14="http://schemas.microsoft.com/office/powerpoint/2010/main" val="3219552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oneda De 100 Pesos Chilenos Aislado En Un Fondo Negro Foto de stock y más  banco de imágenes de Actividades bancarias - iStock">
            <a:extLst>
              <a:ext uri="{FF2B5EF4-FFF2-40B4-BE49-F238E27FC236}">
                <a16:creationId xmlns:a16="http://schemas.microsoft.com/office/drawing/2014/main" id="{25C0498E-A55B-C748-A6C5-AB5EEDCC90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5" t="16198" r="21537" b="9465"/>
          <a:stretch/>
        </p:blipFill>
        <p:spPr bwMode="auto">
          <a:xfrm>
            <a:off x="2564779" y="1059367"/>
            <a:ext cx="1126894" cy="10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neda De 100 Pesos Chilenos Aislado En Un Fondo Negro Foto de stock y más  banco de imágenes de Actividades bancarias - iStock">
            <a:extLst>
              <a:ext uri="{FF2B5EF4-FFF2-40B4-BE49-F238E27FC236}">
                <a16:creationId xmlns:a16="http://schemas.microsoft.com/office/drawing/2014/main" id="{D1359F54-43E3-E14B-BCF8-53B58E887C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2" t="9464" r="23089" b="11537"/>
          <a:stretch/>
        </p:blipFill>
        <p:spPr bwMode="auto">
          <a:xfrm>
            <a:off x="3836326" y="1059367"/>
            <a:ext cx="1126894" cy="109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oneda De 100 Pesos Chilenos Aislado En Un Fondo Negro Foto de stock y más  banco de imágenes de Actividades bancarias - iStock">
            <a:extLst>
              <a:ext uri="{FF2B5EF4-FFF2-40B4-BE49-F238E27FC236}">
                <a16:creationId xmlns:a16="http://schemas.microsoft.com/office/drawing/2014/main" id="{8E2C85BF-2A85-854F-AA60-07D96C8CDE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5" t="16198" r="21537" b="9465"/>
          <a:stretch/>
        </p:blipFill>
        <p:spPr bwMode="auto">
          <a:xfrm>
            <a:off x="4902817" y="1245220"/>
            <a:ext cx="1126894" cy="10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Moneda De 100 Pesos Chilenos Aislado En Un Fondo Negro Foto de stock y más  banco de imágenes de Actividades bancarias - iStock">
            <a:extLst>
              <a:ext uri="{FF2B5EF4-FFF2-40B4-BE49-F238E27FC236}">
                <a16:creationId xmlns:a16="http://schemas.microsoft.com/office/drawing/2014/main" id="{2F7BB301-9EAF-8A44-A0E9-7D75C07CE2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2" t="9464" r="23089" b="11537"/>
          <a:stretch/>
        </p:blipFill>
        <p:spPr bwMode="auto">
          <a:xfrm>
            <a:off x="6174364" y="1245220"/>
            <a:ext cx="1126894" cy="109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oneda De 100 Pesos Chilenos Aislado En Un Fondo Negro Foto de stock y más  banco de imágenes de Actividades bancarias - iStock">
            <a:extLst>
              <a:ext uri="{FF2B5EF4-FFF2-40B4-BE49-F238E27FC236}">
                <a16:creationId xmlns:a16="http://schemas.microsoft.com/office/drawing/2014/main" id="{9B18F532-6E2F-9D40-9C7E-D355F70B0B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5" t="16198" r="21537" b="9465"/>
          <a:stretch/>
        </p:blipFill>
        <p:spPr bwMode="auto">
          <a:xfrm>
            <a:off x="5716854" y="241612"/>
            <a:ext cx="1126894" cy="10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Moneda De 100 Pesos Chilenos Aislado En Un Fondo Negro Foto de stock y más  banco de imágenes de Actividades bancarias - iStock">
            <a:extLst>
              <a:ext uri="{FF2B5EF4-FFF2-40B4-BE49-F238E27FC236}">
                <a16:creationId xmlns:a16="http://schemas.microsoft.com/office/drawing/2014/main" id="{FFDE9D86-6ECF-8740-B346-32D4051E3A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2" t="9464" r="23089" b="11537"/>
          <a:stretch/>
        </p:blipFill>
        <p:spPr bwMode="auto">
          <a:xfrm>
            <a:off x="6988401" y="241612"/>
            <a:ext cx="1126894" cy="109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oneda De 100 Pesos Chilenos Aislado En Un Fondo Negro Foto de stock y más  banco de imágenes de Actividades bancarias - iStock">
            <a:extLst>
              <a:ext uri="{FF2B5EF4-FFF2-40B4-BE49-F238E27FC236}">
                <a16:creationId xmlns:a16="http://schemas.microsoft.com/office/drawing/2014/main" id="{CD5AB3B2-D6FF-AC44-9368-2D786D0354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5" t="16198" r="21537" b="9465"/>
          <a:stretch/>
        </p:blipFill>
        <p:spPr bwMode="auto">
          <a:xfrm rot="891617">
            <a:off x="5778218" y="2319806"/>
            <a:ext cx="1126894" cy="10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Moneda De 100 Pesos Chilenos Aislado En Un Fondo Negro Foto de stock y más  banco de imágenes de Actividades bancarias - iStock">
            <a:extLst>
              <a:ext uri="{FF2B5EF4-FFF2-40B4-BE49-F238E27FC236}">
                <a16:creationId xmlns:a16="http://schemas.microsoft.com/office/drawing/2014/main" id="{505A33A2-72B4-6642-865A-3811C1CE94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2" t="9464" r="23089" b="11537"/>
          <a:stretch/>
        </p:blipFill>
        <p:spPr bwMode="auto">
          <a:xfrm rot="891617">
            <a:off x="7422328" y="1604927"/>
            <a:ext cx="1126894" cy="109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oneda De 100 Pesos Chilenos Aislado En Un Fondo Negro Foto de stock y más  banco de imágenes de Actividades bancarias - iStock">
            <a:extLst>
              <a:ext uri="{FF2B5EF4-FFF2-40B4-BE49-F238E27FC236}">
                <a16:creationId xmlns:a16="http://schemas.microsoft.com/office/drawing/2014/main" id="{918B9F25-4FDB-DC4D-A738-8DDD710B50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5" t="16198" r="21537" b="9465"/>
          <a:stretch/>
        </p:blipFill>
        <p:spPr bwMode="auto">
          <a:xfrm rot="1694713">
            <a:off x="2071771" y="2145082"/>
            <a:ext cx="1126894" cy="10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Moneda De 100 Pesos Chilenos Aislado En Un Fondo Negro Foto de stock y más  banco de imágenes de Actividades bancarias - iStock">
            <a:extLst>
              <a:ext uri="{FF2B5EF4-FFF2-40B4-BE49-F238E27FC236}">
                <a16:creationId xmlns:a16="http://schemas.microsoft.com/office/drawing/2014/main" id="{376B8D8A-375B-F845-9A7E-F4E9D4F1EC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2" t="9464" r="23089" b="11537"/>
          <a:stretch/>
        </p:blipFill>
        <p:spPr bwMode="auto">
          <a:xfrm rot="1694713">
            <a:off x="4325073" y="2235081"/>
            <a:ext cx="1126894" cy="109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oneda Del Peso Del Chileno 500 Aislada En Un Fondo Negro Foto de archivo -  Imagen de americano, negro: 119830090">
            <a:extLst>
              <a:ext uri="{FF2B5EF4-FFF2-40B4-BE49-F238E27FC236}">
                <a16:creationId xmlns:a16="http://schemas.microsoft.com/office/drawing/2014/main" id="{1C1FBA82-6BCF-8F41-A2B4-0EA687B82A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9" t="14158" r="25244" b="11108"/>
          <a:stretch/>
        </p:blipFill>
        <p:spPr bwMode="auto">
          <a:xfrm>
            <a:off x="2785642" y="3420366"/>
            <a:ext cx="1368542" cy="133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ALE 250 MIL PESOS CHILENOS !!! ((( MONEDA 500 PESOS AÑO 2000 DE CHILE )))  - YouTube">
            <a:extLst>
              <a:ext uri="{FF2B5EF4-FFF2-40B4-BE49-F238E27FC236}">
                <a16:creationId xmlns:a16="http://schemas.microsoft.com/office/drawing/2014/main" id="{BEA047FC-B3AC-D74F-8402-43F5C2B7B7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22" r="21586"/>
          <a:stretch/>
        </p:blipFill>
        <p:spPr bwMode="auto">
          <a:xfrm>
            <a:off x="4446726" y="3703250"/>
            <a:ext cx="1270128" cy="122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Moneda Del Peso Del Chileno 500 Aislada En Un Fondo Negro Foto de archivo -  Imagen de americano, negro: 119830090">
            <a:extLst>
              <a:ext uri="{FF2B5EF4-FFF2-40B4-BE49-F238E27FC236}">
                <a16:creationId xmlns:a16="http://schemas.microsoft.com/office/drawing/2014/main" id="{1C2F4B32-93A4-5B43-A8CD-C4031004A9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9" t="14158" r="25244" b="11108"/>
          <a:stretch/>
        </p:blipFill>
        <p:spPr bwMode="auto">
          <a:xfrm rot="859635">
            <a:off x="6174364" y="4193176"/>
            <a:ext cx="1368542" cy="133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VALE 250 MIL PESOS CHILENOS !!! ((( MONEDA 500 PESOS AÑO 2000 DE CHILE )))  - YouTube">
            <a:extLst>
              <a:ext uri="{FF2B5EF4-FFF2-40B4-BE49-F238E27FC236}">
                <a16:creationId xmlns:a16="http://schemas.microsoft.com/office/drawing/2014/main" id="{23E3B3B3-52F9-9643-8A17-1354C3435A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2" r="21586"/>
          <a:stretch/>
        </p:blipFill>
        <p:spPr bwMode="auto">
          <a:xfrm rot="859635">
            <a:off x="7835448" y="4476060"/>
            <a:ext cx="1270128" cy="122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Moneda Del Peso Del Chileno 500 Aislada En Un Fondo Negro Foto de archivo -  Imagen de americano, negro: 119830090">
            <a:extLst>
              <a:ext uri="{FF2B5EF4-FFF2-40B4-BE49-F238E27FC236}">
                <a16:creationId xmlns:a16="http://schemas.microsoft.com/office/drawing/2014/main" id="{5E3D0AD9-F469-A84C-B184-87FF2CA16C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9" t="14158" r="25244" b="11108"/>
          <a:stretch/>
        </p:blipFill>
        <p:spPr bwMode="auto">
          <a:xfrm>
            <a:off x="2101371" y="4754865"/>
            <a:ext cx="1368542" cy="133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VALE 250 MIL PESOS CHILENOS !!! ((( MONEDA 500 PESOS AÑO 2000 DE CHILE )))  - YouTube">
            <a:extLst>
              <a:ext uri="{FF2B5EF4-FFF2-40B4-BE49-F238E27FC236}">
                <a16:creationId xmlns:a16="http://schemas.microsoft.com/office/drawing/2014/main" id="{870933BA-8908-364C-A33D-AA1C353EED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2" r="21586"/>
          <a:stretch/>
        </p:blipFill>
        <p:spPr bwMode="auto">
          <a:xfrm>
            <a:off x="3497988" y="5083330"/>
            <a:ext cx="1270128" cy="122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Moneda Del Peso Del Chileno 500 Aislada En Un Fondo Negro Foto de archivo -  Imagen de americano, negro: 119830090">
            <a:extLst>
              <a:ext uri="{FF2B5EF4-FFF2-40B4-BE49-F238E27FC236}">
                <a16:creationId xmlns:a16="http://schemas.microsoft.com/office/drawing/2014/main" id="{E2EBB6BF-B70B-3845-BD7B-124D9CF336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9" t="14158" r="25244" b="11108"/>
          <a:stretch/>
        </p:blipFill>
        <p:spPr bwMode="auto">
          <a:xfrm rot="3183889">
            <a:off x="5109011" y="5141082"/>
            <a:ext cx="1368542" cy="133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VALE 250 MIL PESOS CHILENOS !!! ((( MONEDA 500 PESOS AÑO 2000 DE CHILE )))  - YouTube">
            <a:extLst>
              <a:ext uri="{FF2B5EF4-FFF2-40B4-BE49-F238E27FC236}">
                <a16:creationId xmlns:a16="http://schemas.microsoft.com/office/drawing/2014/main" id="{3B54EA1F-CF22-3A40-8503-513C012C6D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2" r="21586"/>
          <a:stretch/>
        </p:blipFill>
        <p:spPr bwMode="auto">
          <a:xfrm rot="3183889">
            <a:off x="7480231" y="3102044"/>
            <a:ext cx="1270128" cy="122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Moneda Del Peso Del Chileno 500 Aislada En Un Fondo Negro Foto de archivo -  Imagen de americano, negro: 119830090">
            <a:extLst>
              <a:ext uri="{FF2B5EF4-FFF2-40B4-BE49-F238E27FC236}">
                <a16:creationId xmlns:a16="http://schemas.microsoft.com/office/drawing/2014/main" id="{52D016E3-701F-1840-AF07-CEFBE1B5FF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9" t="14158" r="25244" b="11108"/>
          <a:stretch/>
        </p:blipFill>
        <p:spPr bwMode="auto">
          <a:xfrm rot="20633623">
            <a:off x="6703541" y="5399788"/>
            <a:ext cx="1368542" cy="133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Moneda Del Peso Del Chileno 500 Aislada En Un Fondo Negro Foto de archivo -  Imagen de americano, negro: 119830090">
            <a:extLst>
              <a:ext uri="{FF2B5EF4-FFF2-40B4-BE49-F238E27FC236}">
                <a16:creationId xmlns:a16="http://schemas.microsoft.com/office/drawing/2014/main" id="{DE82B02E-D245-F542-A66C-749842B2B5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9" t="14158" r="25244" b="11108"/>
          <a:stretch/>
        </p:blipFill>
        <p:spPr bwMode="auto">
          <a:xfrm rot="5166271">
            <a:off x="1434430" y="3420365"/>
            <a:ext cx="1368542" cy="133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4778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4FA1E-9D64-1A02-961F-EA5F622AA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E6478F-E71D-D67E-DBCA-A58CC1A28BF5}"/>
              </a:ext>
            </a:extLst>
          </p:cNvPr>
          <p:cNvSpPr/>
          <p:nvPr/>
        </p:nvSpPr>
        <p:spPr>
          <a:xfrm>
            <a:off x="1940705" y="2769848"/>
            <a:ext cx="2199023" cy="1155102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2EFDAE9-527B-4187-AE6D-22FDCB890A4D}"/>
              </a:ext>
            </a:extLst>
          </p:cNvPr>
          <p:cNvSpPr/>
          <p:nvPr/>
        </p:nvSpPr>
        <p:spPr>
          <a:xfrm>
            <a:off x="1938861" y="4596890"/>
            <a:ext cx="2199023" cy="1155102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ABF6349-5723-1618-BC18-E30D61A89A46}"/>
              </a:ext>
            </a:extLst>
          </p:cNvPr>
          <p:cNvSpPr/>
          <p:nvPr/>
        </p:nvSpPr>
        <p:spPr>
          <a:xfrm>
            <a:off x="5064688" y="2769848"/>
            <a:ext cx="2199023" cy="1155102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79997C32-9BC8-B961-CF3B-8DCB59F188A8}"/>
              </a:ext>
            </a:extLst>
          </p:cNvPr>
          <p:cNvSpPr/>
          <p:nvPr/>
        </p:nvSpPr>
        <p:spPr>
          <a:xfrm>
            <a:off x="3282498" y="3016676"/>
            <a:ext cx="422573" cy="612737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F64DE3D-5922-AA40-093E-BDE45E15A119}"/>
              </a:ext>
            </a:extLst>
          </p:cNvPr>
          <p:cNvSpPr/>
          <p:nvPr/>
        </p:nvSpPr>
        <p:spPr>
          <a:xfrm>
            <a:off x="2370969" y="2984542"/>
            <a:ext cx="422573" cy="660433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AA6722D2-7905-0CD3-96AA-844FE61A0DC5}"/>
              </a:ext>
            </a:extLst>
          </p:cNvPr>
          <p:cNvSpPr/>
          <p:nvPr/>
        </p:nvSpPr>
        <p:spPr>
          <a:xfrm>
            <a:off x="3053683" y="4848421"/>
            <a:ext cx="893849" cy="612737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134045D-81F1-621C-5D3C-36BE74F3738F}"/>
              </a:ext>
            </a:extLst>
          </p:cNvPr>
          <p:cNvSpPr/>
          <p:nvPr/>
        </p:nvSpPr>
        <p:spPr>
          <a:xfrm>
            <a:off x="2183843" y="4816287"/>
            <a:ext cx="999844" cy="660433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8C64F1F-BD52-1B4C-B69D-F06E85D9288D}"/>
              </a:ext>
            </a:extLst>
          </p:cNvPr>
          <p:cNvCxnSpPr/>
          <p:nvPr/>
        </p:nvCxnSpPr>
        <p:spPr>
          <a:xfrm flipV="1">
            <a:off x="2183909" y="3644974"/>
            <a:ext cx="1905143" cy="56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C8E807D-DC56-9BD6-6CD9-09D8F03F12B3}"/>
              </a:ext>
            </a:extLst>
          </p:cNvPr>
          <p:cNvSpPr txBox="1"/>
          <p:nvPr/>
        </p:nvSpPr>
        <p:spPr>
          <a:xfrm>
            <a:off x="3851480" y="3602085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Times"/>
                <a:cs typeface="Times"/>
              </a:rPr>
              <a:t>x</a:t>
            </a:r>
            <a:r>
              <a:rPr lang="en-US" sz="900" baseline="-25000" dirty="0">
                <a:latin typeface="Times"/>
                <a:cs typeface="Times"/>
              </a:rPr>
              <a:t>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A7635FD-5814-7F54-0614-68CD38873A47}"/>
              </a:ext>
            </a:extLst>
          </p:cNvPr>
          <p:cNvCxnSpPr/>
          <p:nvPr/>
        </p:nvCxnSpPr>
        <p:spPr>
          <a:xfrm>
            <a:off x="5064688" y="3647817"/>
            <a:ext cx="2183593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3BBC0B3-6F54-9A4E-E72E-BA9F747B231E}"/>
              </a:ext>
            </a:extLst>
          </p:cNvPr>
          <p:cNvSpPr txBox="1"/>
          <p:nvPr/>
        </p:nvSpPr>
        <p:spPr>
          <a:xfrm>
            <a:off x="7010709" y="3604927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Times"/>
                <a:cs typeface="Times"/>
              </a:rPr>
              <a:t>x</a:t>
            </a:r>
            <a:r>
              <a:rPr lang="en-US" sz="900" baseline="-25000" dirty="0">
                <a:latin typeface="Times"/>
                <a:cs typeface="Times"/>
              </a:rPr>
              <a:t>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115D9A9-D17E-8DC1-D13E-67BDE80233D4}"/>
              </a:ext>
            </a:extLst>
          </p:cNvPr>
          <p:cNvCxnSpPr/>
          <p:nvPr/>
        </p:nvCxnSpPr>
        <p:spPr>
          <a:xfrm>
            <a:off x="1952617" y="5477701"/>
            <a:ext cx="2183593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BA4BA2B-E56E-FF2A-670C-5A73FFE371CC}"/>
              </a:ext>
            </a:extLst>
          </p:cNvPr>
          <p:cNvSpPr txBox="1"/>
          <p:nvPr/>
        </p:nvSpPr>
        <p:spPr>
          <a:xfrm>
            <a:off x="3898638" y="5434812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Times"/>
                <a:cs typeface="Times"/>
              </a:rPr>
              <a:t>x</a:t>
            </a:r>
            <a:r>
              <a:rPr lang="en-US" sz="900" baseline="-25000" dirty="0">
                <a:latin typeface="Times"/>
                <a:cs typeface="Times"/>
              </a:rPr>
              <a:t>3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35DD6E9-00CA-7171-6118-BACB236B20AE}"/>
              </a:ext>
            </a:extLst>
          </p:cNvPr>
          <p:cNvSpPr/>
          <p:nvPr/>
        </p:nvSpPr>
        <p:spPr>
          <a:xfrm>
            <a:off x="5049258" y="4594053"/>
            <a:ext cx="2199023" cy="1155102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1704AAF8-5ABB-F184-E13B-39D21B5E4AF8}"/>
              </a:ext>
            </a:extLst>
          </p:cNvPr>
          <p:cNvSpPr/>
          <p:nvPr/>
        </p:nvSpPr>
        <p:spPr>
          <a:xfrm>
            <a:off x="5773354" y="4835202"/>
            <a:ext cx="1262531" cy="612737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C6996DCA-51E3-3903-0023-AF7C330CECA2}"/>
              </a:ext>
            </a:extLst>
          </p:cNvPr>
          <p:cNvSpPr/>
          <p:nvPr/>
        </p:nvSpPr>
        <p:spPr>
          <a:xfrm>
            <a:off x="5453880" y="4813201"/>
            <a:ext cx="1441658" cy="660433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06C552-E9DB-1957-583B-371D7EF2E6CC}"/>
              </a:ext>
            </a:extLst>
          </p:cNvPr>
          <p:cNvCxnSpPr/>
          <p:nvPr/>
        </p:nvCxnSpPr>
        <p:spPr>
          <a:xfrm>
            <a:off x="5049258" y="5472022"/>
            <a:ext cx="2183593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90E30E7-0D2A-5094-2F2A-AE088CEEA92A}"/>
              </a:ext>
            </a:extLst>
          </p:cNvPr>
          <p:cNvSpPr txBox="1"/>
          <p:nvPr/>
        </p:nvSpPr>
        <p:spPr>
          <a:xfrm>
            <a:off x="6995278" y="5429133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Times"/>
                <a:cs typeface="Times"/>
              </a:rPr>
              <a:t>x</a:t>
            </a:r>
            <a:r>
              <a:rPr lang="en-US" sz="900" baseline="-25000" dirty="0">
                <a:latin typeface="Times"/>
                <a:cs typeface="Times"/>
              </a:rPr>
              <a:t>4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D764EFCE-8B0C-7AA0-8098-FAF6FD3E6DCF}"/>
              </a:ext>
            </a:extLst>
          </p:cNvPr>
          <p:cNvSpPr/>
          <p:nvPr/>
        </p:nvSpPr>
        <p:spPr>
          <a:xfrm>
            <a:off x="6185965" y="3032238"/>
            <a:ext cx="422573" cy="612737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8C49B2F3-671B-1E69-505B-5E270AAEC7F2}"/>
              </a:ext>
            </a:extLst>
          </p:cNvPr>
          <p:cNvSpPr/>
          <p:nvPr/>
        </p:nvSpPr>
        <p:spPr>
          <a:xfrm>
            <a:off x="5775070" y="3000104"/>
            <a:ext cx="422573" cy="660433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46492FE-D9EA-5639-C441-2FFB7132E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437" y="2805288"/>
            <a:ext cx="904875" cy="1619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32EA45C-25D2-34C4-80A0-DB029977A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480" y="2802905"/>
            <a:ext cx="904875" cy="16192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C775A6B-F077-6610-A68F-779BD5A97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452" y="2822617"/>
            <a:ext cx="904875" cy="1619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23F430D-4E6D-68B2-D1EA-0D2B4B2AE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8923" y="2822896"/>
            <a:ext cx="904875" cy="16192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86BBF87-7D47-5FD4-A015-55756D301F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8875" y="4632917"/>
            <a:ext cx="904875" cy="1619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965D309-315A-796A-4F3C-D5AF8C01DA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4308" y="4637818"/>
            <a:ext cx="904875" cy="16192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84D9910-3EB5-FB95-15D0-3FC5DE79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1989" y="4629831"/>
            <a:ext cx="904875" cy="161925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70B9B86D-6DF1-17E5-321E-D1FEBC6F59DA}"/>
              </a:ext>
            </a:extLst>
          </p:cNvPr>
          <p:cNvSpPr/>
          <p:nvPr/>
        </p:nvSpPr>
        <p:spPr>
          <a:xfrm>
            <a:off x="7547442" y="3032237"/>
            <a:ext cx="164592" cy="173814"/>
          </a:xfrm>
          <a:prstGeom prst="ellipse">
            <a:avLst/>
          </a:prstGeom>
          <a:ln>
            <a:solidFill>
              <a:srgbClr val="9BD2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8569EE2-7286-61FF-EE81-73A82EEECCED}"/>
              </a:ext>
            </a:extLst>
          </p:cNvPr>
          <p:cNvSpPr/>
          <p:nvPr/>
        </p:nvSpPr>
        <p:spPr>
          <a:xfrm>
            <a:off x="7547442" y="3428271"/>
            <a:ext cx="164592" cy="173814"/>
          </a:xfrm>
          <a:prstGeom prst="ellipse">
            <a:avLst/>
          </a:prstGeom>
          <a:solidFill>
            <a:srgbClr val="F6D8B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sz="135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FF14D49-E03D-2715-BD7E-1E6DFA9721ED}"/>
              </a:ext>
            </a:extLst>
          </p:cNvPr>
          <p:cNvSpPr txBox="1"/>
          <p:nvPr/>
        </p:nvSpPr>
        <p:spPr>
          <a:xfrm>
            <a:off x="7787472" y="2980644"/>
            <a:ext cx="8781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350" dirty="0"/>
              <a:t>No-Target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3EDB87-1893-2474-CF52-08C7B5A97707}"/>
              </a:ext>
            </a:extLst>
          </p:cNvPr>
          <p:cNvSpPr txBox="1"/>
          <p:nvPr/>
        </p:nvSpPr>
        <p:spPr>
          <a:xfrm>
            <a:off x="7787472" y="3358447"/>
            <a:ext cx="6216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350" dirty="0"/>
              <a:t>Target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0A64364-3A25-A77B-6FA1-84CB74806E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9324" y="4636125"/>
            <a:ext cx="904875" cy="1619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CD9019-E825-B7CE-2B1F-45D66140D013}"/>
              </a:ext>
            </a:extLst>
          </p:cNvPr>
          <p:cNvSpPr txBox="1"/>
          <p:nvPr/>
        </p:nvSpPr>
        <p:spPr>
          <a:xfrm>
            <a:off x="1617780" y="2838131"/>
            <a:ext cx="357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a)                                                       b)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304D76-ACB4-D575-0006-41C322801618}"/>
              </a:ext>
            </a:extLst>
          </p:cNvPr>
          <p:cNvSpPr txBox="1"/>
          <p:nvPr/>
        </p:nvSpPr>
        <p:spPr>
          <a:xfrm>
            <a:off x="1619455" y="4618360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c)                                                       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26E245-39E5-F948-2869-03B6DAC23EF0}"/>
              </a:ext>
            </a:extLst>
          </p:cNvPr>
          <p:cNvSpPr txBox="1"/>
          <p:nvPr/>
        </p:nvSpPr>
        <p:spPr>
          <a:xfrm>
            <a:off x="592412" y="250118"/>
            <a:ext cx="447667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EJERCICIO : SELECCIÓN DE CARACTAERÍSTICAS</a:t>
            </a:r>
          </a:p>
          <a:p>
            <a:endParaRPr lang="en-CL" dirty="0"/>
          </a:p>
          <a:p>
            <a:pPr marL="342900" indent="-342900">
              <a:buAutoNum type="arabicParenR"/>
            </a:pPr>
            <a:r>
              <a:rPr lang="en-CL" dirty="0"/>
              <a:t>Entre la a) y la b), cuál es la mejor?</a:t>
            </a:r>
          </a:p>
          <a:p>
            <a:pPr marL="342900" indent="-342900">
              <a:buAutoNum type="arabicParenR"/>
            </a:pPr>
            <a:endParaRPr lang="en-CL" dirty="0"/>
          </a:p>
          <a:p>
            <a:pPr marL="342900" indent="-342900">
              <a:buFontTx/>
              <a:buAutoNum type="arabicParenR"/>
            </a:pPr>
            <a:r>
              <a:rPr lang="en-CL" dirty="0"/>
              <a:t>Entre la c) y la d), cuál es la mejor?</a:t>
            </a:r>
          </a:p>
          <a:p>
            <a:pPr marL="342900" indent="-342900">
              <a:buFontTx/>
              <a:buAutoNum type="arabicParenR"/>
            </a:pPr>
            <a:endParaRPr lang="en-CL" dirty="0"/>
          </a:p>
          <a:p>
            <a:pPr marL="342900" indent="-342900">
              <a:buFontTx/>
              <a:buAutoNum type="arabicParenR"/>
            </a:pPr>
            <a:r>
              <a:rPr lang="en-CL" dirty="0"/>
              <a:t>Cuál es la mejor de las 4?</a:t>
            </a:r>
          </a:p>
          <a:p>
            <a:pPr marL="342900" indent="-342900">
              <a:buFontTx/>
              <a:buAutoNum type="arabicParenR"/>
            </a:pPr>
            <a:endParaRPr lang="en-CL" dirty="0"/>
          </a:p>
          <a:p>
            <a:pPr marL="342900" indent="-342900">
              <a:buAutoNum type="arabicParenR"/>
            </a:pPr>
            <a:endParaRPr lang="en-CL" dirty="0"/>
          </a:p>
          <a:p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1843526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03D0E-00A9-BF58-FABF-047C6D2E4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A798486-6EA6-D505-4CE4-A07157992FF5}"/>
              </a:ext>
            </a:extLst>
          </p:cNvPr>
          <p:cNvSpPr/>
          <p:nvPr/>
        </p:nvSpPr>
        <p:spPr>
          <a:xfrm>
            <a:off x="1940705" y="2769848"/>
            <a:ext cx="2199023" cy="1155102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5AAE161-0198-F35B-D31B-BC5230B8B566}"/>
              </a:ext>
            </a:extLst>
          </p:cNvPr>
          <p:cNvSpPr/>
          <p:nvPr/>
        </p:nvSpPr>
        <p:spPr>
          <a:xfrm>
            <a:off x="1938861" y="4596890"/>
            <a:ext cx="2199023" cy="1155102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1D46E85-07F6-DEAA-6B10-C4DABB6B6E58}"/>
              </a:ext>
            </a:extLst>
          </p:cNvPr>
          <p:cNvSpPr/>
          <p:nvPr/>
        </p:nvSpPr>
        <p:spPr>
          <a:xfrm>
            <a:off x="5064688" y="2769848"/>
            <a:ext cx="2199023" cy="1155102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8BA93FD-2970-B83B-E0BD-3E6BB3A0C728}"/>
              </a:ext>
            </a:extLst>
          </p:cNvPr>
          <p:cNvSpPr/>
          <p:nvPr/>
        </p:nvSpPr>
        <p:spPr>
          <a:xfrm>
            <a:off x="3282498" y="3016676"/>
            <a:ext cx="422573" cy="612737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819DBF4-A063-CC9B-7D8D-A43607700351}"/>
              </a:ext>
            </a:extLst>
          </p:cNvPr>
          <p:cNvSpPr/>
          <p:nvPr/>
        </p:nvSpPr>
        <p:spPr>
          <a:xfrm>
            <a:off x="2370969" y="2984542"/>
            <a:ext cx="422573" cy="660433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CC6C7B6-17F9-EDEB-494E-44D0AA21B15C}"/>
              </a:ext>
            </a:extLst>
          </p:cNvPr>
          <p:cNvSpPr/>
          <p:nvPr/>
        </p:nvSpPr>
        <p:spPr>
          <a:xfrm>
            <a:off x="3053683" y="4848421"/>
            <a:ext cx="893849" cy="612737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4BFC808C-8936-9D25-3A4D-734E915A426E}"/>
              </a:ext>
            </a:extLst>
          </p:cNvPr>
          <p:cNvSpPr/>
          <p:nvPr/>
        </p:nvSpPr>
        <p:spPr>
          <a:xfrm>
            <a:off x="2183843" y="4816287"/>
            <a:ext cx="999844" cy="660433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5B2D8CA-5E7F-792B-0A4C-7C463D832531}"/>
              </a:ext>
            </a:extLst>
          </p:cNvPr>
          <p:cNvCxnSpPr/>
          <p:nvPr/>
        </p:nvCxnSpPr>
        <p:spPr>
          <a:xfrm flipV="1">
            <a:off x="2183909" y="3644974"/>
            <a:ext cx="1905143" cy="56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D2009E6-E686-61CB-0539-48B1356DA9E6}"/>
              </a:ext>
            </a:extLst>
          </p:cNvPr>
          <p:cNvSpPr txBox="1"/>
          <p:nvPr/>
        </p:nvSpPr>
        <p:spPr>
          <a:xfrm>
            <a:off x="3851480" y="3602085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Times"/>
                <a:cs typeface="Times"/>
              </a:rPr>
              <a:t>x</a:t>
            </a:r>
            <a:r>
              <a:rPr lang="en-US" sz="900" baseline="-25000" dirty="0">
                <a:latin typeface="Times"/>
                <a:cs typeface="Times"/>
              </a:rPr>
              <a:t>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159724-7EB4-0FAA-DD73-4A5670FEFAC2}"/>
              </a:ext>
            </a:extLst>
          </p:cNvPr>
          <p:cNvCxnSpPr/>
          <p:nvPr/>
        </p:nvCxnSpPr>
        <p:spPr>
          <a:xfrm>
            <a:off x="5064688" y="3647817"/>
            <a:ext cx="2183593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4B1444F-A295-0733-8C27-D26C379E861C}"/>
              </a:ext>
            </a:extLst>
          </p:cNvPr>
          <p:cNvSpPr txBox="1"/>
          <p:nvPr/>
        </p:nvSpPr>
        <p:spPr>
          <a:xfrm>
            <a:off x="7010709" y="3604927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Times"/>
                <a:cs typeface="Times"/>
              </a:rPr>
              <a:t>x</a:t>
            </a:r>
            <a:r>
              <a:rPr lang="en-US" sz="900" baseline="-25000" dirty="0">
                <a:latin typeface="Times"/>
                <a:cs typeface="Times"/>
              </a:rPr>
              <a:t>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BAC919F-4456-BBD9-71D2-A60CF5439971}"/>
              </a:ext>
            </a:extLst>
          </p:cNvPr>
          <p:cNvCxnSpPr/>
          <p:nvPr/>
        </p:nvCxnSpPr>
        <p:spPr>
          <a:xfrm>
            <a:off x="1952617" y="5477701"/>
            <a:ext cx="2183593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926DC67-AB7B-359D-1BD6-B5F655C845A6}"/>
              </a:ext>
            </a:extLst>
          </p:cNvPr>
          <p:cNvSpPr txBox="1"/>
          <p:nvPr/>
        </p:nvSpPr>
        <p:spPr>
          <a:xfrm>
            <a:off x="3898638" y="5434812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Times"/>
                <a:cs typeface="Times"/>
              </a:rPr>
              <a:t>x</a:t>
            </a:r>
            <a:r>
              <a:rPr lang="en-US" sz="900" baseline="-25000" dirty="0">
                <a:latin typeface="Times"/>
                <a:cs typeface="Times"/>
              </a:rPr>
              <a:t>3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F2E100F-D04A-B822-0856-2104403725BB}"/>
              </a:ext>
            </a:extLst>
          </p:cNvPr>
          <p:cNvSpPr/>
          <p:nvPr/>
        </p:nvSpPr>
        <p:spPr>
          <a:xfrm>
            <a:off x="5049258" y="4594053"/>
            <a:ext cx="2199023" cy="1155102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9C2110B-C6DC-E9E6-A8DD-DC14E58E6400}"/>
              </a:ext>
            </a:extLst>
          </p:cNvPr>
          <p:cNvSpPr/>
          <p:nvPr/>
        </p:nvSpPr>
        <p:spPr>
          <a:xfrm>
            <a:off x="5773354" y="4835202"/>
            <a:ext cx="1262531" cy="612737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33161161-A7A2-75C6-C2F6-07F64FA4A28E}"/>
              </a:ext>
            </a:extLst>
          </p:cNvPr>
          <p:cNvSpPr/>
          <p:nvPr/>
        </p:nvSpPr>
        <p:spPr>
          <a:xfrm>
            <a:off x="5453880" y="4813201"/>
            <a:ext cx="1441658" cy="660433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94ECBD5-439D-0FCA-35D5-E90CE8F2C20E}"/>
              </a:ext>
            </a:extLst>
          </p:cNvPr>
          <p:cNvCxnSpPr/>
          <p:nvPr/>
        </p:nvCxnSpPr>
        <p:spPr>
          <a:xfrm>
            <a:off x="5049258" y="5472022"/>
            <a:ext cx="2183593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4752BED-7980-0267-6B3B-72F0E182B2C0}"/>
              </a:ext>
            </a:extLst>
          </p:cNvPr>
          <p:cNvSpPr txBox="1"/>
          <p:nvPr/>
        </p:nvSpPr>
        <p:spPr>
          <a:xfrm>
            <a:off x="6995278" y="5429133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Times"/>
                <a:cs typeface="Times"/>
              </a:rPr>
              <a:t>x</a:t>
            </a:r>
            <a:r>
              <a:rPr lang="en-US" sz="900" baseline="-25000" dirty="0">
                <a:latin typeface="Times"/>
                <a:cs typeface="Times"/>
              </a:rPr>
              <a:t>4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8D397364-E7A0-596E-253A-0EA89F543551}"/>
              </a:ext>
            </a:extLst>
          </p:cNvPr>
          <p:cNvSpPr/>
          <p:nvPr/>
        </p:nvSpPr>
        <p:spPr>
          <a:xfrm>
            <a:off x="6185965" y="3032238"/>
            <a:ext cx="422573" cy="612737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B34ECFE6-3A47-B97E-BE0B-95B8B60F0B42}"/>
              </a:ext>
            </a:extLst>
          </p:cNvPr>
          <p:cNvSpPr/>
          <p:nvPr/>
        </p:nvSpPr>
        <p:spPr>
          <a:xfrm>
            <a:off x="5775070" y="3000104"/>
            <a:ext cx="422573" cy="660433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CBB317B-3D03-E457-510A-51B1862F6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437" y="2805288"/>
            <a:ext cx="904875" cy="1619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E6D2C22-9806-C8F2-85E0-A202AF867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480" y="2802905"/>
            <a:ext cx="904875" cy="16192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3029C5A-AF00-A5E5-074B-E8A1D14A6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452" y="2822617"/>
            <a:ext cx="904875" cy="1619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0483950-6E1D-5B41-710E-956275F8D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8923" y="2822896"/>
            <a:ext cx="904875" cy="16192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8FF57D-08F7-A98A-739E-2E9590B753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8875" y="4632917"/>
            <a:ext cx="904875" cy="1619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949B178-3152-E9AA-2CA6-1FB6845226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4308" y="4637818"/>
            <a:ext cx="904875" cy="16192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D9F2977-1AB2-8042-B1C6-5F03E79820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1989" y="4629831"/>
            <a:ext cx="904875" cy="161925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B19D9E27-B0FF-9159-B8D5-71173DA20AB2}"/>
              </a:ext>
            </a:extLst>
          </p:cNvPr>
          <p:cNvSpPr/>
          <p:nvPr/>
        </p:nvSpPr>
        <p:spPr>
          <a:xfrm>
            <a:off x="7547442" y="3032237"/>
            <a:ext cx="164592" cy="173814"/>
          </a:xfrm>
          <a:prstGeom prst="ellipse">
            <a:avLst/>
          </a:prstGeom>
          <a:ln>
            <a:solidFill>
              <a:srgbClr val="9BD2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274FF50-1D9A-0B8C-1433-CF669460D1C6}"/>
              </a:ext>
            </a:extLst>
          </p:cNvPr>
          <p:cNvSpPr/>
          <p:nvPr/>
        </p:nvSpPr>
        <p:spPr>
          <a:xfrm>
            <a:off x="7547442" y="3428271"/>
            <a:ext cx="164592" cy="173814"/>
          </a:xfrm>
          <a:prstGeom prst="ellipse">
            <a:avLst/>
          </a:prstGeom>
          <a:solidFill>
            <a:srgbClr val="F6D8B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sz="135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1E324BB-BFFE-2B2E-802F-674712A3C04C}"/>
              </a:ext>
            </a:extLst>
          </p:cNvPr>
          <p:cNvSpPr txBox="1"/>
          <p:nvPr/>
        </p:nvSpPr>
        <p:spPr>
          <a:xfrm>
            <a:off x="7787472" y="2980644"/>
            <a:ext cx="8781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350" dirty="0"/>
              <a:t>No-Target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72F88C8-ABFE-8434-93DC-385923CDA40A}"/>
              </a:ext>
            </a:extLst>
          </p:cNvPr>
          <p:cNvSpPr txBox="1"/>
          <p:nvPr/>
        </p:nvSpPr>
        <p:spPr>
          <a:xfrm>
            <a:off x="7787472" y="3358447"/>
            <a:ext cx="6216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350" dirty="0"/>
              <a:t>Target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7ED2070-95A2-1A61-99B5-C6EFA9F359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9324" y="4636125"/>
            <a:ext cx="904875" cy="1619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F0DA5B-45B0-426D-BEC9-A99A17DBD555}"/>
              </a:ext>
            </a:extLst>
          </p:cNvPr>
          <p:cNvSpPr txBox="1"/>
          <p:nvPr/>
        </p:nvSpPr>
        <p:spPr>
          <a:xfrm>
            <a:off x="1617780" y="2838131"/>
            <a:ext cx="357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a)                                                       b)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06DA4D-6EBF-74E9-7A0D-618D52D4DAD3}"/>
              </a:ext>
            </a:extLst>
          </p:cNvPr>
          <p:cNvSpPr txBox="1"/>
          <p:nvPr/>
        </p:nvSpPr>
        <p:spPr>
          <a:xfrm>
            <a:off x="1619455" y="4618360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c)                                                       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D2BC93-4E90-DFAB-EDBD-7E9DCD6A8873}"/>
              </a:ext>
            </a:extLst>
          </p:cNvPr>
          <p:cNvSpPr txBox="1"/>
          <p:nvPr/>
        </p:nvSpPr>
        <p:spPr>
          <a:xfrm>
            <a:off x="592412" y="250118"/>
            <a:ext cx="447667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EJERCICIO : SELECCIÓN DE CARACTAERÍSTICAS</a:t>
            </a:r>
          </a:p>
          <a:p>
            <a:endParaRPr lang="en-CL" dirty="0"/>
          </a:p>
          <a:p>
            <a:pPr marL="342900" indent="-342900">
              <a:buAutoNum type="arabicParenR"/>
            </a:pPr>
            <a:r>
              <a:rPr lang="en-CL" dirty="0"/>
              <a:t>Entre la a) y la b), cuál es la mejor?</a:t>
            </a:r>
          </a:p>
          <a:p>
            <a:pPr marL="342900" indent="-342900">
              <a:buAutoNum type="arabicParenR"/>
            </a:pPr>
            <a:endParaRPr lang="en-CL" dirty="0"/>
          </a:p>
          <a:p>
            <a:pPr marL="342900" indent="-342900">
              <a:buFontTx/>
              <a:buAutoNum type="arabicParenR"/>
            </a:pPr>
            <a:r>
              <a:rPr lang="en-CL" dirty="0"/>
              <a:t>Entre la c) y la d), cuál es la mejor?</a:t>
            </a:r>
          </a:p>
          <a:p>
            <a:pPr marL="342900" indent="-342900">
              <a:buFontTx/>
              <a:buAutoNum type="arabicParenR"/>
            </a:pPr>
            <a:endParaRPr lang="en-CL" dirty="0"/>
          </a:p>
          <a:p>
            <a:pPr marL="342900" indent="-342900">
              <a:buFontTx/>
              <a:buAutoNum type="arabicParenR"/>
            </a:pPr>
            <a:r>
              <a:rPr lang="en-CL" dirty="0"/>
              <a:t>Cuál es la mejor de las 4?</a:t>
            </a:r>
          </a:p>
          <a:p>
            <a:pPr marL="342900" indent="-342900">
              <a:buFontTx/>
              <a:buAutoNum type="arabicParenR"/>
            </a:pPr>
            <a:endParaRPr lang="en-CL" dirty="0"/>
          </a:p>
          <a:p>
            <a:pPr marL="342900" indent="-342900">
              <a:buAutoNum type="arabicParenR"/>
            </a:pPr>
            <a:endParaRPr lang="en-CL" dirty="0"/>
          </a:p>
          <a:p>
            <a:endParaRPr lang="en-C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417E76-E343-2BD4-5D59-B66CD1DE1BB6}"/>
              </a:ext>
            </a:extLst>
          </p:cNvPr>
          <p:cNvSpPr txBox="1"/>
          <p:nvPr/>
        </p:nvSpPr>
        <p:spPr>
          <a:xfrm>
            <a:off x="5167239" y="250118"/>
            <a:ext cx="332501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L" dirty="0"/>
          </a:p>
          <a:p>
            <a:endParaRPr lang="en-CL" dirty="0"/>
          </a:p>
          <a:p>
            <a:r>
              <a:rPr lang="en-CL" dirty="0"/>
              <a:t>4)   Cómo medir la separabilidad?</a:t>
            </a:r>
          </a:p>
          <a:p>
            <a:endParaRPr lang="en-CL" dirty="0"/>
          </a:p>
          <a:p>
            <a:endParaRPr lang="en-CL" dirty="0"/>
          </a:p>
          <a:p>
            <a:pPr marL="342900" indent="-342900">
              <a:buAutoNum type="arabicParenR"/>
            </a:pPr>
            <a:endParaRPr lang="en-CL" dirty="0"/>
          </a:p>
          <a:p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1292983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DE559-06F0-5EF8-F935-F8BC2CC99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707280F-2D7D-0535-8F5A-4F1D730DEFFA}"/>
              </a:ext>
            </a:extLst>
          </p:cNvPr>
          <p:cNvSpPr/>
          <p:nvPr/>
        </p:nvSpPr>
        <p:spPr>
          <a:xfrm>
            <a:off x="1940705" y="2769848"/>
            <a:ext cx="2199023" cy="1155102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12F5D05-D92C-120F-30AC-396D84204E3A}"/>
              </a:ext>
            </a:extLst>
          </p:cNvPr>
          <p:cNvSpPr/>
          <p:nvPr/>
        </p:nvSpPr>
        <p:spPr>
          <a:xfrm>
            <a:off x="1938861" y="4596890"/>
            <a:ext cx="2199023" cy="1155102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4444A2F-1394-8D8B-99F7-0B2DA79D7EE8}"/>
              </a:ext>
            </a:extLst>
          </p:cNvPr>
          <p:cNvSpPr/>
          <p:nvPr/>
        </p:nvSpPr>
        <p:spPr>
          <a:xfrm>
            <a:off x="5064688" y="2769848"/>
            <a:ext cx="2199023" cy="1155102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788A89D-1612-2979-8F21-3ECFA19827F0}"/>
              </a:ext>
            </a:extLst>
          </p:cNvPr>
          <p:cNvSpPr/>
          <p:nvPr/>
        </p:nvSpPr>
        <p:spPr>
          <a:xfrm>
            <a:off x="3282498" y="3016676"/>
            <a:ext cx="422573" cy="612737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B8F1A8D-495A-772B-EBC0-80E735F118E9}"/>
              </a:ext>
            </a:extLst>
          </p:cNvPr>
          <p:cNvSpPr/>
          <p:nvPr/>
        </p:nvSpPr>
        <p:spPr>
          <a:xfrm>
            <a:off x="2370969" y="2984542"/>
            <a:ext cx="422573" cy="660433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1F6DB5B1-0E7D-1A07-ECBA-3C3D89F7220B}"/>
              </a:ext>
            </a:extLst>
          </p:cNvPr>
          <p:cNvSpPr/>
          <p:nvPr/>
        </p:nvSpPr>
        <p:spPr>
          <a:xfrm>
            <a:off x="3053683" y="4848421"/>
            <a:ext cx="893849" cy="612737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DD20C21-BCEE-9266-4248-152264899A11}"/>
              </a:ext>
            </a:extLst>
          </p:cNvPr>
          <p:cNvSpPr/>
          <p:nvPr/>
        </p:nvSpPr>
        <p:spPr>
          <a:xfrm>
            <a:off x="2183843" y="4816287"/>
            <a:ext cx="999844" cy="660433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CEDC88F-785D-A600-2575-385EA7CD04C2}"/>
              </a:ext>
            </a:extLst>
          </p:cNvPr>
          <p:cNvCxnSpPr/>
          <p:nvPr/>
        </p:nvCxnSpPr>
        <p:spPr>
          <a:xfrm flipV="1">
            <a:off x="2183909" y="3644974"/>
            <a:ext cx="1905143" cy="56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9C5A45F-0520-3848-74BD-0BA2ED92643C}"/>
              </a:ext>
            </a:extLst>
          </p:cNvPr>
          <p:cNvSpPr txBox="1"/>
          <p:nvPr/>
        </p:nvSpPr>
        <p:spPr>
          <a:xfrm>
            <a:off x="3851480" y="3602085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Times"/>
                <a:cs typeface="Times"/>
              </a:rPr>
              <a:t>x</a:t>
            </a:r>
            <a:r>
              <a:rPr lang="en-US" sz="900" baseline="-25000" dirty="0">
                <a:latin typeface="Times"/>
                <a:cs typeface="Times"/>
              </a:rPr>
              <a:t>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C2C88E-4D53-A936-C4D6-8ACDA3A36D91}"/>
              </a:ext>
            </a:extLst>
          </p:cNvPr>
          <p:cNvCxnSpPr/>
          <p:nvPr/>
        </p:nvCxnSpPr>
        <p:spPr>
          <a:xfrm>
            <a:off x="5064688" y="3647817"/>
            <a:ext cx="2183593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101B578-201D-F2D1-B426-39FF68E24096}"/>
              </a:ext>
            </a:extLst>
          </p:cNvPr>
          <p:cNvSpPr txBox="1"/>
          <p:nvPr/>
        </p:nvSpPr>
        <p:spPr>
          <a:xfrm>
            <a:off x="7010709" y="3604927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Times"/>
                <a:cs typeface="Times"/>
              </a:rPr>
              <a:t>x</a:t>
            </a:r>
            <a:r>
              <a:rPr lang="en-US" sz="900" baseline="-25000" dirty="0">
                <a:latin typeface="Times"/>
                <a:cs typeface="Times"/>
              </a:rPr>
              <a:t>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D383B08-CBD9-DD7E-DE40-BEDDA70F4D38}"/>
              </a:ext>
            </a:extLst>
          </p:cNvPr>
          <p:cNvCxnSpPr/>
          <p:nvPr/>
        </p:nvCxnSpPr>
        <p:spPr>
          <a:xfrm>
            <a:off x="1952617" y="5477701"/>
            <a:ext cx="2183593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2373423-1C16-CE66-B842-9013A7D00414}"/>
              </a:ext>
            </a:extLst>
          </p:cNvPr>
          <p:cNvSpPr txBox="1"/>
          <p:nvPr/>
        </p:nvSpPr>
        <p:spPr>
          <a:xfrm>
            <a:off x="3898638" y="5434812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Times"/>
                <a:cs typeface="Times"/>
              </a:rPr>
              <a:t>x</a:t>
            </a:r>
            <a:r>
              <a:rPr lang="en-US" sz="900" baseline="-25000" dirty="0">
                <a:latin typeface="Times"/>
                <a:cs typeface="Times"/>
              </a:rPr>
              <a:t>3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E85474-94EF-BD8C-BDAF-496F09E54639}"/>
              </a:ext>
            </a:extLst>
          </p:cNvPr>
          <p:cNvSpPr/>
          <p:nvPr/>
        </p:nvSpPr>
        <p:spPr>
          <a:xfrm>
            <a:off x="5049258" y="4594053"/>
            <a:ext cx="2199023" cy="1155102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5FA811C0-0A41-40D4-2F53-C95C0002D04B}"/>
              </a:ext>
            </a:extLst>
          </p:cNvPr>
          <p:cNvSpPr/>
          <p:nvPr/>
        </p:nvSpPr>
        <p:spPr>
          <a:xfrm>
            <a:off x="5773354" y="4835202"/>
            <a:ext cx="1262531" cy="612737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F158B3BE-708F-74E1-55F0-A4DDB199CE3B}"/>
              </a:ext>
            </a:extLst>
          </p:cNvPr>
          <p:cNvSpPr/>
          <p:nvPr/>
        </p:nvSpPr>
        <p:spPr>
          <a:xfrm>
            <a:off x="5453880" y="4813201"/>
            <a:ext cx="1441658" cy="660433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9604969-ED27-5A5F-C004-8631DFF0E2E7}"/>
              </a:ext>
            </a:extLst>
          </p:cNvPr>
          <p:cNvCxnSpPr/>
          <p:nvPr/>
        </p:nvCxnSpPr>
        <p:spPr>
          <a:xfrm>
            <a:off x="5049258" y="5472022"/>
            <a:ext cx="2183593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2146E10-1384-1DF9-E895-C487695ED48F}"/>
              </a:ext>
            </a:extLst>
          </p:cNvPr>
          <p:cNvSpPr txBox="1"/>
          <p:nvPr/>
        </p:nvSpPr>
        <p:spPr>
          <a:xfrm>
            <a:off x="6995278" y="5429133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Times"/>
                <a:cs typeface="Times"/>
              </a:rPr>
              <a:t>x</a:t>
            </a:r>
            <a:r>
              <a:rPr lang="en-US" sz="900" baseline="-25000" dirty="0">
                <a:latin typeface="Times"/>
                <a:cs typeface="Times"/>
              </a:rPr>
              <a:t>4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BF26FA78-9560-C60B-0501-B0C6292A806C}"/>
              </a:ext>
            </a:extLst>
          </p:cNvPr>
          <p:cNvSpPr/>
          <p:nvPr/>
        </p:nvSpPr>
        <p:spPr>
          <a:xfrm>
            <a:off x="6185965" y="3032238"/>
            <a:ext cx="422573" cy="612737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AD5FC871-DEF7-FBC8-052A-BE0E93BF6D46}"/>
              </a:ext>
            </a:extLst>
          </p:cNvPr>
          <p:cNvSpPr/>
          <p:nvPr/>
        </p:nvSpPr>
        <p:spPr>
          <a:xfrm>
            <a:off x="5775070" y="3000104"/>
            <a:ext cx="422573" cy="660433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EF7959C-CDE1-8F97-3FE6-4E56AD223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437" y="2805288"/>
            <a:ext cx="904875" cy="1619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A7ECD25-8AF8-2FB6-B85A-BA9112CE6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480" y="2802905"/>
            <a:ext cx="904875" cy="16192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DDF7769-39F2-3118-E806-F17E27F54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452" y="2822617"/>
            <a:ext cx="904875" cy="1619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27662D4-5A26-CCEA-9DBF-2BC908A35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8923" y="2822896"/>
            <a:ext cx="904875" cy="16192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10C188A-2B9C-BC6F-9554-886991B6F8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8875" y="4632917"/>
            <a:ext cx="904875" cy="1619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CEFA807-5A8D-1BE8-8D01-6369CD7AA0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4308" y="4637818"/>
            <a:ext cx="904875" cy="16192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5BA29F4-AB39-FD4B-35C3-A9F87CCD25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1989" y="4629831"/>
            <a:ext cx="904875" cy="161925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BD75C660-7122-6B1E-9506-2264AFA67253}"/>
              </a:ext>
            </a:extLst>
          </p:cNvPr>
          <p:cNvSpPr/>
          <p:nvPr/>
        </p:nvSpPr>
        <p:spPr>
          <a:xfrm>
            <a:off x="7547442" y="3032237"/>
            <a:ext cx="164592" cy="173814"/>
          </a:xfrm>
          <a:prstGeom prst="ellipse">
            <a:avLst/>
          </a:prstGeom>
          <a:ln>
            <a:solidFill>
              <a:srgbClr val="9BD2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A965E90-D876-588E-0420-70A8A34EB14F}"/>
              </a:ext>
            </a:extLst>
          </p:cNvPr>
          <p:cNvSpPr/>
          <p:nvPr/>
        </p:nvSpPr>
        <p:spPr>
          <a:xfrm>
            <a:off x="7547442" y="3428271"/>
            <a:ext cx="164592" cy="173814"/>
          </a:xfrm>
          <a:prstGeom prst="ellipse">
            <a:avLst/>
          </a:prstGeom>
          <a:solidFill>
            <a:srgbClr val="F6D8B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sz="135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2D4ED3-673A-1ED0-C7E8-296B3388FF45}"/>
              </a:ext>
            </a:extLst>
          </p:cNvPr>
          <p:cNvSpPr txBox="1"/>
          <p:nvPr/>
        </p:nvSpPr>
        <p:spPr>
          <a:xfrm>
            <a:off x="7787472" y="2980644"/>
            <a:ext cx="8781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350" dirty="0"/>
              <a:t>No-Target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33073FF-1B39-BF89-287B-6DFE1106C800}"/>
              </a:ext>
            </a:extLst>
          </p:cNvPr>
          <p:cNvSpPr txBox="1"/>
          <p:nvPr/>
        </p:nvSpPr>
        <p:spPr>
          <a:xfrm>
            <a:off x="7787472" y="3358447"/>
            <a:ext cx="6216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350" dirty="0"/>
              <a:t>Target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6B94238-5FCB-42B0-D3B6-8CA345D258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9324" y="4636125"/>
            <a:ext cx="904875" cy="1619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92840F-156E-CBFE-0536-4E5E06FFAE94}"/>
              </a:ext>
            </a:extLst>
          </p:cNvPr>
          <p:cNvSpPr txBox="1"/>
          <p:nvPr/>
        </p:nvSpPr>
        <p:spPr>
          <a:xfrm>
            <a:off x="1617780" y="2838131"/>
            <a:ext cx="357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a)                                                       b)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AF8518-E6F5-67EB-87A2-256E4523DC2C}"/>
              </a:ext>
            </a:extLst>
          </p:cNvPr>
          <p:cNvSpPr txBox="1"/>
          <p:nvPr/>
        </p:nvSpPr>
        <p:spPr>
          <a:xfrm>
            <a:off x="1619455" y="4618360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c)                                                       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40864A-9E3E-9AA2-0254-DC8B4F719746}"/>
              </a:ext>
            </a:extLst>
          </p:cNvPr>
          <p:cNvSpPr txBox="1"/>
          <p:nvPr/>
        </p:nvSpPr>
        <p:spPr>
          <a:xfrm>
            <a:off x="592412" y="250118"/>
            <a:ext cx="447667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EJERCICIO : SELECCIÓN DE CARACTAERÍSTICAS</a:t>
            </a:r>
          </a:p>
          <a:p>
            <a:endParaRPr lang="en-CL" dirty="0"/>
          </a:p>
          <a:p>
            <a:pPr marL="342900" indent="-342900">
              <a:buAutoNum type="arabicParenR"/>
            </a:pPr>
            <a:r>
              <a:rPr lang="en-CL" dirty="0"/>
              <a:t>Entre la a) y la b), cuál es la mejor?</a:t>
            </a:r>
          </a:p>
          <a:p>
            <a:pPr marL="342900" indent="-342900">
              <a:buAutoNum type="arabicParenR"/>
            </a:pPr>
            <a:endParaRPr lang="en-CL" dirty="0"/>
          </a:p>
          <a:p>
            <a:pPr marL="342900" indent="-342900">
              <a:buFontTx/>
              <a:buAutoNum type="arabicParenR"/>
            </a:pPr>
            <a:r>
              <a:rPr lang="en-CL" dirty="0"/>
              <a:t>Entre la c) y la d), cuál es la mejor?</a:t>
            </a:r>
          </a:p>
          <a:p>
            <a:pPr marL="342900" indent="-342900">
              <a:buFontTx/>
              <a:buAutoNum type="arabicParenR"/>
            </a:pPr>
            <a:endParaRPr lang="en-CL" dirty="0"/>
          </a:p>
          <a:p>
            <a:pPr marL="342900" indent="-342900">
              <a:buFontTx/>
              <a:buAutoNum type="arabicParenR"/>
            </a:pPr>
            <a:r>
              <a:rPr lang="en-CL" dirty="0"/>
              <a:t>Cuál es la mejor de las 4?</a:t>
            </a:r>
          </a:p>
          <a:p>
            <a:pPr marL="342900" indent="-342900">
              <a:buFontTx/>
              <a:buAutoNum type="arabicParenR"/>
            </a:pPr>
            <a:endParaRPr lang="en-CL" dirty="0"/>
          </a:p>
          <a:p>
            <a:pPr marL="342900" indent="-342900">
              <a:buAutoNum type="arabicParenR"/>
            </a:pPr>
            <a:endParaRPr lang="en-CL" dirty="0"/>
          </a:p>
          <a:p>
            <a:endParaRPr lang="en-C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6D7DB9-D5D1-A0A4-4957-04F8BD0577AA}"/>
              </a:ext>
            </a:extLst>
          </p:cNvPr>
          <p:cNvSpPr txBox="1"/>
          <p:nvPr/>
        </p:nvSpPr>
        <p:spPr>
          <a:xfrm>
            <a:off x="5167239" y="250118"/>
            <a:ext cx="38136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L" dirty="0"/>
          </a:p>
          <a:p>
            <a:endParaRPr lang="en-CL" dirty="0"/>
          </a:p>
          <a:p>
            <a:r>
              <a:rPr lang="en-CL" dirty="0"/>
              <a:t>4)   Cómo medir la separabilidad?</a:t>
            </a:r>
          </a:p>
          <a:p>
            <a:endParaRPr lang="en-CL" dirty="0"/>
          </a:p>
          <a:p>
            <a:r>
              <a:rPr lang="en-CL" dirty="0"/>
              <a:t>(qué nota le ponemos, y cómo calcular</a:t>
            </a:r>
          </a:p>
          <a:p>
            <a:r>
              <a:rPr lang="en-CL" dirty="0"/>
              <a:t>esta nota de manera objetiva?)</a:t>
            </a:r>
          </a:p>
          <a:p>
            <a:pPr marL="342900" indent="-342900">
              <a:buAutoNum type="arabicParenR"/>
            </a:pPr>
            <a:endParaRPr lang="en-CL" dirty="0"/>
          </a:p>
          <a:p>
            <a:endParaRPr lang="en-C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31DA4A-8EEB-74BB-FF71-545CBAB137D9}"/>
              </a:ext>
            </a:extLst>
          </p:cNvPr>
          <p:cNvSpPr txBox="1"/>
          <p:nvPr/>
        </p:nvSpPr>
        <p:spPr>
          <a:xfrm>
            <a:off x="2505383" y="3926703"/>
            <a:ext cx="4003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s = 7                                                          s=5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E95EA7-5190-C6F8-92B1-8B95988F59AC}"/>
              </a:ext>
            </a:extLst>
          </p:cNvPr>
          <p:cNvSpPr txBox="1"/>
          <p:nvPr/>
        </p:nvSpPr>
        <p:spPr>
          <a:xfrm>
            <a:off x="2549697" y="5794881"/>
            <a:ext cx="4003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s = 4                                                          s=2</a:t>
            </a:r>
          </a:p>
        </p:txBody>
      </p:sp>
    </p:spTree>
    <p:extLst>
      <p:ext uri="{BB962C8B-B14F-4D97-AF65-F5344CB8AC3E}">
        <p14:creationId xmlns:p14="http://schemas.microsoft.com/office/powerpoint/2010/main" val="14340714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81607-C6FD-C2D7-5BE4-ACEF8ED49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FF4876A-218A-3CCC-20FE-FCA5D1A5BEC7}"/>
              </a:ext>
            </a:extLst>
          </p:cNvPr>
          <p:cNvSpPr/>
          <p:nvPr/>
        </p:nvSpPr>
        <p:spPr>
          <a:xfrm>
            <a:off x="-23300" y="1421610"/>
            <a:ext cx="2199023" cy="1155102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9508702E-183A-F3D8-A52F-E4C02EACABD9}"/>
              </a:ext>
            </a:extLst>
          </p:cNvPr>
          <p:cNvSpPr/>
          <p:nvPr/>
        </p:nvSpPr>
        <p:spPr>
          <a:xfrm>
            <a:off x="1091522" y="1673141"/>
            <a:ext cx="893849" cy="612737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79EAE81-201C-5FA9-5CA1-0FBB47D94E45}"/>
              </a:ext>
            </a:extLst>
          </p:cNvPr>
          <p:cNvSpPr/>
          <p:nvPr/>
        </p:nvSpPr>
        <p:spPr>
          <a:xfrm>
            <a:off x="221682" y="1641007"/>
            <a:ext cx="999844" cy="660433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CFD091-B2F1-B26F-DAB2-053883057914}"/>
              </a:ext>
            </a:extLst>
          </p:cNvPr>
          <p:cNvCxnSpPr/>
          <p:nvPr/>
        </p:nvCxnSpPr>
        <p:spPr>
          <a:xfrm>
            <a:off x="-9544" y="2302421"/>
            <a:ext cx="2183593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BE72792-AB5F-7C72-F2AC-32A12208AA4C}"/>
              </a:ext>
            </a:extLst>
          </p:cNvPr>
          <p:cNvSpPr txBox="1"/>
          <p:nvPr/>
        </p:nvSpPr>
        <p:spPr>
          <a:xfrm>
            <a:off x="1936477" y="2259532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Times"/>
                <a:cs typeface="Times"/>
              </a:rPr>
              <a:t>x</a:t>
            </a:r>
            <a:r>
              <a:rPr lang="en-US" sz="900" baseline="-25000" dirty="0">
                <a:latin typeface="Times"/>
                <a:cs typeface="Times"/>
              </a:rPr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42695B-B860-D225-73E7-A644C0C721BA}"/>
              </a:ext>
            </a:extLst>
          </p:cNvPr>
          <p:cNvSpPr txBox="1"/>
          <p:nvPr/>
        </p:nvSpPr>
        <p:spPr>
          <a:xfrm>
            <a:off x="1325511" y="472273"/>
            <a:ext cx="690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IDEA: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7336FD-4F18-4C57-A0CD-3218348CA2FA}"/>
              </a:ext>
            </a:extLst>
          </p:cNvPr>
          <p:cNvSpPr txBox="1"/>
          <p:nvPr/>
        </p:nvSpPr>
        <p:spPr>
          <a:xfrm>
            <a:off x="2183545" y="1814495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MEJOR QUE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7B200BD-64AC-FE81-4BD4-B5E60BC9E05D}"/>
              </a:ext>
            </a:extLst>
          </p:cNvPr>
          <p:cNvSpPr/>
          <p:nvPr/>
        </p:nvSpPr>
        <p:spPr>
          <a:xfrm>
            <a:off x="3538421" y="1421610"/>
            <a:ext cx="2199023" cy="1155102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1997EB52-AF97-D1CB-3F0A-28AAE048B76D}"/>
              </a:ext>
            </a:extLst>
          </p:cNvPr>
          <p:cNvSpPr/>
          <p:nvPr/>
        </p:nvSpPr>
        <p:spPr>
          <a:xfrm>
            <a:off x="4472619" y="1673141"/>
            <a:ext cx="893849" cy="612737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9FCA432-518A-92F2-0D1F-2DC7A007D1FE}"/>
              </a:ext>
            </a:extLst>
          </p:cNvPr>
          <p:cNvSpPr/>
          <p:nvPr/>
        </p:nvSpPr>
        <p:spPr>
          <a:xfrm>
            <a:off x="3896293" y="1641007"/>
            <a:ext cx="999844" cy="660433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4EE90E0-CB92-EFE5-7C1E-42D48463C00B}"/>
              </a:ext>
            </a:extLst>
          </p:cNvPr>
          <p:cNvCxnSpPr/>
          <p:nvPr/>
        </p:nvCxnSpPr>
        <p:spPr>
          <a:xfrm>
            <a:off x="3552177" y="2302421"/>
            <a:ext cx="2183593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372C025-0FD2-A18E-0792-CB8CFA095BB3}"/>
              </a:ext>
            </a:extLst>
          </p:cNvPr>
          <p:cNvSpPr txBox="1"/>
          <p:nvPr/>
        </p:nvSpPr>
        <p:spPr>
          <a:xfrm>
            <a:off x="5498198" y="2259532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Times"/>
                <a:cs typeface="Times"/>
              </a:rPr>
              <a:t>x</a:t>
            </a:r>
            <a:r>
              <a:rPr lang="en-US" sz="900" baseline="-25000" dirty="0">
                <a:latin typeface="Times"/>
                <a:cs typeface="Times"/>
              </a:rPr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F2BC3A-840A-ADD2-A285-12FD2B2CC729}"/>
              </a:ext>
            </a:extLst>
          </p:cNvPr>
          <p:cNvSpPr txBox="1"/>
          <p:nvPr/>
        </p:nvSpPr>
        <p:spPr>
          <a:xfrm>
            <a:off x="5632307" y="1831427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MEJOR QUE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6DCADD94-35FB-9790-1913-D420E5805575}"/>
              </a:ext>
            </a:extLst>
          </p:cNvPr>
          <p:cNvSpPr/>
          <p:nvPr/>
        </p:nvSpPr>
        <p:spPr>
          <a:xfrm>
            <a:off x="6987183" y="1438542"/>
            <a:ext cx="2199023" cy="1155102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15E29D45-0F23-AE9E-418C-B9D7B4B367E1}"/>
              </a:ext>
            </a:extLst>
          </p:cNvPr>
          <p:cNvSpPr/>
          <p:nvPr/>
        </p:nvSpPr>
        <p:spPr>
          <a:xfrm>
            <a:off x="7831069" y="1690073"/>
            <a:ext cx="893849" cy="612737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42EA5F26-9800-BF4E-674D-3D36759DE5EF}"/>
              </a:ext>
            </a:extLst>
          </p:cNvPr>
          <p:cNvSpPr/>
          <p:nvPr/>
        </p:nvSpPr>
        <p:spPr>
          <a:xfrm>
            <a:off x="7525679" y="1657939"/>
            <a:ext cx="999844" cy="660433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80712C0-678B-174B-CD53-FDE6568DD0AC}"/>
              </a:ext>
            </a:extLst>
          </p:cNvPr>
          <p:cNvCxnSpPr/>
          <p:nvPr/>
        </p:nvCxnSpPr>
        <p:spPr>
          <a:xfrm>
            <a:off x="7000939" y="2319353"/>
            <a:ext cx="2183593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A8107C5-CE6F-BC88-C0F8-17B2FD5130E9}"/>
              </a:ext>
            </a:extLst>
          </p:cNvPr>
          <p:cNvSpPr txBox="1"/>
          <p:nvPr/>
        </p:nvSpPr>
        <p:spPr>
          <a:xfrm>
            <a:off x="8946960" y="2276464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Times"/>
                <a:cs typeface="Times"/>
              </a:rPr>
              <a:t>x</a:t>
            </a:r>
            <a:r>
              <a:rPr lang="en-US" sz="900" baseline="-25000" dirty="0">
                <a:latin typeface="Times"/>
                <a:cs typeface="Time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3209379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5D1FC-8560-C653-806F-2FE9A3CCB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5387428-B483-614B-1A7E-2A0F999B6FD4}"/>
              </a:ext>
            </a:extLst>
          </p:cNvPr>
          <p:cNvSpPr/>
          <p:nvPr/>
        </p:nvSpPr>
        <p:spPr>
          <a:xfrm>
            <a:off x="-23300" y="1421610"/>
            <a:ext cx="2199023" cy="1155102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B07BC63-B11E-1D5D-6768-223E6A8D7B58}"/>
              </a:ext>
            </a:extLst>
          </p:cNvPr>
          <p:cNvSpPr/>
          <p:nvPr/>
        </p:nvSpPr>
        <p:spPr>
          <a:xfrm>
            <a:off x="1091522" y="1673141"/>
            <a:ext cx="893849" cy="612737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4F24410F-165C-1186-F30C-A2CBC11B1DDD}"/>
              </a:ext>
            </a:extLst>
          </p:cNvPr>
          <p:cNvSpPr/>
          <p:nvPr/>
        </p:nvSpPr>
        <p:spPr>
          <a:xfrm>
            <a:off x="221682" y="1641007"/>
            <a:ext cx="999844" cy="660433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5951D4A-89F2-241D-436B-40B2F8A2FF02}"/>
              </a:ext>
            </a:extLst>
          </p:cNvPr>
          <p:cNvCxnSpPr/>
          <p:nvPr/>
        </p:nvCxnSpPr>
        <p:spPr>
          <a:xfrm>
            <a:off x="-9544" y="2302421"/>
            <a:ext cx="2183593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20FC445-C760-A853-C0B9-4692AD72821A}"/>
              </a:ext>
            </a:extLst>
          </p:cNvPr>
          <p:cNvSpPr txBox="1"/>
          <p:nvPr/>
        </p:nvSpPr>
        <p:spPr>
          <a:xfrm>
            <a:off x="1936477" y="2259532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Times"/>
                <a:cs typeface="Times"/>
              </a:rPr>
              <a:t>x</a:t>
            </a:r>
            <a:r>
              <a:rPr lang="en-US" sz="900" baseline="-25000" dirty="0">
                <a:latin typeface="Times"/>
                <a:cs typeface="Times"/>
              </a:rPr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F0DA3B-94DF-3F4C-EA03-20609275F588}"/>
              </a:ext>
            </a:extLst>
          </p:cNvPr>
          <p:cNvSpPr txBox="1"/>
          <p:nvPr/>
        </p:nvSpPr>
        <p:spPr>
          <a:xfrm>
            <a:off x="1325511" y="472273"/>
            <a:ext cx="690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IDEA: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AC783E-BE4A-BA78-6DDE-B5D65E09964E}"/>
              </a:ext>
            </a:extLst>
          </p:cNvPr>
          <p:cNvSpPr txBox="1"/>
          <p:nvPr/>
        </p:nvSpPr>
        <p:spPr>
          <a:xfrm>
            <a:off x="2183545" y="1814495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MEJOR QUE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3112D580-7257-89F4-7BC7-5912AF606144}"/>
              </a:ext>
            </a:extLst>
          </p:cNvPr>
          <p:cNvSpPr/>
          <p:nvPr/>
        </p:nvSpPr>
        <p:spPr>
          <a:xfrm>
            <a:off x="3538421" y="1421610"/>
            <a:ext cx="2199023" cy="1155102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D032A3B7-EE92-9BEF-F145-D716AF0221A9}"/>
              </a:ext>
            </a:extLst>
          </p:cNvPr>
          <p:cNvSpPr/>
          <p:nvPr/>
        </p:nvSpPr>
        <p:spPr>
          <a:xfrm>
            <a:off x="4472619" y="1673141"/>
            <a:ext cx="893849" cy="612737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00E43522-4C92-507F-C8E2-8CE87D184C39}"/>
              </a:ext>
            </a:extLst>
          </p:cNvPr>
          <p:cNvSpPr/>
          <p:nvPr/>
        </p:nvSpPr>
        <p:spPr>
          <a:xfrm>
            <a:off x="3896293" y="1641007"/>
            <a:ext cx="999844" cy="660433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4972707-A534-5078-460B-D3487334CA0E}"/>
              </a:ext>
            </a:extLst>
          </p:cNvPr>
          <p:cNvCxnSpPr/>
          <p:nvPr/>
        </p:nvCxnSpPr>
        <p:spPr>
          <a:xfrm>
            <a:off x="3552177" y="2302421"/>
            <a:ext cx="2183593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2A5A0C1-99F3-4B06-8908-7518913B3E84}"/>
              </a:ext>
            </a:extLst>
          </p:cNvPr>
          <p:cNvSpPr txBox="1"/>
          <p:nvPr/>
        </p:nvSpPr>
        <p:spPr>
          <a:xfrm>
            <a:off x="5498198" y="2259532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Times"/>
                <a:cs typeface="Times"/>
              </a:rPr>
              <a:t>x</a:t>
            </a:r>
            <a:r>
              <a:rPr lang="en-US" sz="900" baseline="-25000" dirty="0">
                <a:latin typeface="Times"/>
                <a:cs typeface="Times"/>
              </a:rPr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4B9DBBB-7075-1C53-A123-F461702B1E35}"/>
              </a:ext>
            </a:extLst>
          </p:cNvPr>
          <p:cNvSpPr txBox="1"/>
          <p:nvPr/>
        </p:nvSpPr>
        <p:spPr>
          <a:xfrm>
            <a:off x="5632307" y="1831427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MEJOR QUE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A71BDA4-B65E-CD4D-E9AB-226C1533146A}"/>
              </a:ext>
            </a:extLst>
          </p:cNvPr>
          <p:cNvSpPr/>
          <p:nvPr/>
        </p:nvSpPr>
        <p:spPr>
          <a:xfrm>
            <a:off x="6987183" y="1438542"/>
            <a:ext cx="2199023" cy="1155102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FB785730-4D02-9605-2307-C58221EAFE09}"/>
              </a:ext>
            </a:extLst>
          </p:cNvPr>
          <p:cNvSpPr/>
          <p:nvPr/>
        </p:nvSpPr>
        <p:spPr>
          <a:xfrm>
            <a:off x="7831069" y="1690073"/>
            <a:ext cx="893849" cy="612737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F40CA10A-7741-CF14-28EE-0175CFF0F6AF}"/>
              </a:ext>
            </a:extLst>
          </p:cNvPr>
          <p:cNvSpPr/>
          <p:nvPr/>
        </p:nvSpPr>
        <p:spPr>
          <a:xfrm>
            <a:off x="7525679" y="1657939"/>
            <a:ext cx="999844" cy="660433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1AAEECD-9601-164C-D38A-C28B71FA73FF}"/>
              </a:ext>
            </a:extLst>
          </p:cNvPr>
          <p:cNvCxnSpPr/>
          <p:nvPr/>
        </p:nvCxnSpPr>
        <p:spPr>
          <a:xfrm>
            <a:off x="7000939" y="2319353"/>
            <a:ext cx="2183593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B7F0446-0C9F-6B6D-8214-166BEE164F00}"/>
              </a:ext>
            </a:extLst>
          </p:cNvPr>
          <p:cNvSpPr txBox="1"/>
          <p:nvPr/>
        </p:nvSpPr>
        <p:spPr>
          <a:xfrm>
            <a:off x="8946960" y="2276464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Times"/>
                <a:cs typeface="Times"/>
              </a:rPr>
              <a:t>x</a:t>
            </a:r>
            <a:r>
              <a:rPr lang="en-US" sz="900" baseline="-25000" dirty="0">
                <a:latin typeface="Times"/>
                <a:cs typeface="Times"/>
              </a:rPr>
              <a:t>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EB76AC-7A45-5503-5278-F632B398DDF2}"/>
              </a:ext>
            </a:extLst>
          </p:cNvPr>
          <p:cNvSpPr txBox="1"/>
          <p:nvPr/>
        </p:nvSpPr>
        <p:spPr>
          <a:xfrm>
            <a:off x="2556288" y="2876017"/>
            <a:ext cx="5057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L" dirty="0"/>
              <a:t>Medir la separación de las distribuciones, </a:t>
            </a:r>
          </a:p>
          <a:p>
            <a:pPr algn="ctr"/>
            <a:r>
              <a:rPr lang="en-CL" dirty="0"/>
              <a:t>entre mayor sea la distancia entre las medias mejor. </a:t>
            </a:r>
          </a:p>
        </p:txBody>
      </p:sp>
    </p:spTree>
    <p:extLst>
      <p:ext uri="{BB962C8B-B14F-4D97-AF65-F5344CB8AC3E}">
        <p14:creationId xmlns:p14="http://schemas.microsoft.com/office/powerpoint/2010/main" val="26104870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111D9-CE95-7AF2-8EBD-3C07E34DA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48771FE-B4F4-F338-BEB5-D4E64AB9E338}"/>
              </a:ext>
            </a:extLst>
          </p:cNvPr>
          <p:cNvSpPr/>
          <p:nvPr/>
        </p:nvSpPr>
        <p:spPr>
          <a:xfrm>
            <a:off x="-23300" y="1421610"/>
            <a:ext cx="2199023" cy="1155102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28D4C342-2F6F-AD83-F5EA-7C2AB68E1505}"/>
              </a:ext>
            </a:extLst>
          </p:cNvPr>
          <p:cNvSpPr/>
          <p:nvPr/>
        </p:nvSpPr>
        <p:spPr>
          <a:xfrm>
            <a:off x="1091522" y="1673141"/>
            <a:ext cx="893849" cy="612737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3B19213C-DD64-D9FE-AC35-050755679755}"/>
              </a:ext>
            </a:extLst>
          </p:cNvPr>
          <p:cNvSpPr/>
          <p:nvPr/>
        </p:nvSpPr>
        <p:spPr>
          <a:xfrm>
            <a:off x="221682" y="1641007"/>
            <a:ext cx="999844" cy="660433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B7F81EA-2CE9-F808-2834-18C9AB8274DF}"/>
              </a:ext>
            </a:extLst>
          </p:cNvPr>
          <p:cNvCxnSpPr/>
          <p:nvPr/>
        </p:nvCxnSpPr>
        <p:spPr>
          <a:xfrm>
            <a:off x="-9544" y="2302421"/>
            <a:ext cx="2183593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779EB5E-62CD-451C-8FBE-F0E0A84BE44B}"/>
              </a:ext>
            </a:extLst>
          </p:cNvPr>
          <p:cNvSpPr txBox="1"/>
          <p:nvPr/>
        </p:nvSpPr>
        <p:spPr>
          <a:xfrm>
            <a:off x="1936477" y="2259532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Times"/>
                <a:cs typeface="Times"/>
              </a:rPr>
              <a:t>x</a:t>
            </a:r>
            <a:r>
              <a:rPr lang="en-US" sz="900" baseline="-25000" dirty="0">
                <a:latin typeface="Times"/>
                <a:cs typeface="Times"/>
              </a:rPr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C8D449-AE5C-D535-3893-D3A575CE272C}"/>
              </a:ext>
            </a:extLst>
          </p:cNvPr>
          <p:cNvSpPr txBox="1"/>
          <p:nvPr/>
        </p:nvSpPr>
        <p:spPr>
          <a:xfrm>
            <a:off x="1325511" y="472273"/>
            <a:ext cx="690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IDEA: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03A6118-A31E-1384-DB96-8485191AEA92}"/>
              </a:ext>
            </a:extLst>
          </p:cNvPr>
          <p:cNvSpPr txBox="1"/>
          <p:nvPr/>
        </p:nvSpPr>
        <p:spPr>
          <a:xfrm>
            <a:off x="2183545" y="1814495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MEJOR QUE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84A5B95A-DCDC-AEEB-A69E-EF4A57D7333C}"/>
              </a:ext>
            </a:extLst>
          </p:cNvPr>
          <p:cNvSpPr/>
          <p:nvPr/>
        </p:nvSpPr>
        <p:spPr>
          <a:xfrm>
            <a:off x="3538421" y="1421610"/>
            <a:ext cx="2199023" cy="1155102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35D6FA20-75D9-D658-C3C8-A0488F681B75}"/>
              </a:ext>
            </a:extLst>
          </p:cNvPr>
          <p:cNvSpPr/>
          <p:nvPr/>
        </p:nvSpPr>
        <p:spPr>
          <a:xfrm>
            <a:off x="4472619" y="1673141"/>
            <a:ext cx="893849" cy="612737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478615A9-C1B1-4A6C-CA75-EEF8DE70296D}"/>
              </a:ext>
            </a:extLst>
          </p:cNvPr>
          <p:cNvSpPr/>
          <p:nvPr/>
        </p:nvSpPr>
        <p:spPr>
          <a:xfrm>
            <a:off x="3896293" y="1641007"/>
            <a:ext cx="999844" cy="660433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7621F86-3A23-8F4F-58E8-FEEF0B3C01B0}"/>
              </a:ext>
            </a:extLst>
          </p:cNvPr>
          <p:cNvCxnSpPr/>
          <p:nvPr/>
        </p:nvCxnSpPr>
        <p:spPr>
          <a:xfrm>
            <a:off x="3552177" y="2302421"/>
            <a:ext cx="2183593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A8161CB-E84F-4EDE-C267-327036DB8FDC}"/>
              </a:ext>
            </a:extLst>
          </p:cNvPr>
          <p:cNvSpPr txBox="1"/>
          <p:nvPr/>
        </p:nvSpPr>
        <p:spPr>
          <a:xfrm>
            <a:off x="5498198" y="2259532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Times"/>
                <a:cs typeface="Times"/>
              </a:rPr>
              <a:t>x</a:t>
            </a:r>
            <a:r>
              <a:rPr lang="en-US" sz="900" baseline="-25000" dirty="0">
                <a:latin typeface="Times"/>
                <a:cs typeface="Times"/>
              </a:rPr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1CAA14-9B85-C400-468C-150A9D7EBBAD}"/>
              </a:ext>
            </a:extLst>
          </p:cNvPr>
          <p:cNvSpPr txBox="1"/>
          <p:nvPr/>
        </p:nvSpPr>
        <p:spPr>
          <a:xfrm>
            <a:off x="5632307" y="1831427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MEJOR QUE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74721ADC-FE34-2B71-C7C6-86EB659E9306}"/>
              </a:ext>
            </a:extLst>
          </p:cNvPr>
          <p:cNvSpPr/>
          <p:nvPr/>
        </p:nvSpPr>
        <p:spPr>
          <a:xfrm>
            <a:off x="6987183" y="1438542"/>
            <a:ext cx="2199023" cy="1155102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877E11B-A435-8A1A-A1A8-F6DA59F2D829}"/>
              </a:ext>
            </a:extLst>
          </p:cNvPr>
          <p:cNvSpPr/>
          <p:nvPr/>
        </p:nvSpPr>
        <p:spPr>
          <a:xfrm>
            <a:off x="7831069" y="1690073"/>
            <a:ext cx="893849" cy="612737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6984F61C-ED8E-97CB-91BB-8A8DBCD6E305}"/>
              </a:ext>
            </a:extLst>
          </p:cNvPr>
          <p:cNvSpPr/>
          <p:nvPr/>
        </p:nvSpPr>
        <p:spPr>
          <a:xfrm>
            <a:off x="7525679" y="1657939"/>
            <a:ext cx="999844" cy="660433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35E327D-E802-CEB4-862F-FC29BC37F4F3}"/>
              </a:ext>
            </a:extLst>
          </p:cNvPr>
          <p:cNvCxnSpPr/>
          <p:nvPr/>
        </p:nvCxnSpPr>
        <p:spPr>
          <a:xfrm>
            <a:off x="7000939" y="2319353"/>
            <a:ext cx="2183593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3F44E50-EB3B-9B70-C593-290F83AFA71C}"/>
              </a:ext>
            </a:extLst>
          </p:cNvPr>
          <p:cNvSpPr txBox="1"/>
          <p:nvPr/>
        </p:nvSpPr>
        <p:spPr>
          <a:xfrm>
            <a:off x="8946960" y="2276464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Times"/>
                <a:cs typeface="Times"/>
              </a:rPr>
              <a:t>x</a:t>
            </a:r>
            <a:r>
              <a:rPr lang="en-US" sz="900" baseline="-25000" dirty="0">
                <a:latin typeface="Times"/>
                <a:cs typeface="Times"/>
              </a:rPr>
              <a:t>3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AF7983E9-3F02-BCD4-5B72-7533DD2D3D48}"/>
              </a:ext>
            </a:extLst>
          </p:cNvPr>
          <p:cNvSpPr/>
          <p:nvPr/>
        </p:nvSpPr>
        <p:spPr>
          <a:xfrm>
            <a:off x="-9544" y="3812825"/>
            <a:ext cx="2199023" cy="1155102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5FD95B85-E7A4-FCBC-05EE-B01165F10985}"/>
              </a:ext>
            </a:extLst>
          </p:cNvPr>
          <p:cNvSpPr/>
          <p:nvPr/>
        </p:nvSpPr>
        <p:spPr>
          <a:xfrm>
            <a:off x="1649236" y="4064356"/>
            <a:ext cx="248289" cy="612737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567F838D-C15F-B14D-355D-A101ACCC1BE6}"/>
              </a:ext>
            </a:extLst>
          </p:cNvPr>
          <p:cNvSpPr/>
          <p:nvPr/>
        </p:nvSpPr>
        <p:spPr>
          <a:xfrm>
            <a:off x="280594" y="4032222"/>
            <a:ext cx="336199" cy="660433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7F1E80D-00B2-C44E-B71C-7AF9539E28F6}"/>
              </a:ext>
            </a:extLst>
          </p:cNvPr>
          <p:cNvCxnSpPr/>
          <p:nvPr/>
        </p:nvCxnSpPr>
        <p:spPr>
          <a:xfrm>
            <a:off x="4212" y="4693636"/>
            <a:ext cx="2183593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87946A46-D535-5517-AFB3-F3F968D4046C}"/>
              </a:ext>
            </a:extLst>
          </p:cNvPr>
          <p:cNvSpPr txBox="1"/>
          <p:nvPr/>
        </p:nvSpPr>
        <p:spPr>
          <a:xfrm>
            <a:off x="1950233" y="4650747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Times"/>
                <a:cs typeface="Times"/>
              </a:rPr>
              <a:t>x</a:t>
            </a:r>
            <a:r>
              <a:rPr lang="en-US" sz="900" baseline="-25000" dirty="0">
                <a:latin typeface="Times"/>
                <a:cs typeface="Times"/>
              </a:rPr>
              <a:t>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A3C63D9-9E86-ED06-2873-9DC082EBE7CC}"/>
              </a:ext>
            </a:extLst>
          </p:cNvPr>
          <p:cNvSpPr txBox="1"/>
          <p:nvPr/>
        </p:nvSpPr>
        <p:spPr>
          <a:xfrm>
            <a:off x="2197301" y="420571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MEJOR QUE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7B1C4E25-59D3-5D6A-258E-20AF4762E71D}"/>
              </a:ext>
            </a:extLst>
          </p:cNvPr>
          <p:cNvSpPr/>
          <p:nvPr/>
        </p:nvSpPr>
        <p:spPr>
          <a:xfrm>
            <a:off x="3552177" y="3812825"/>
            <a:ext cx="2199023" cy="1155102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DA9628B0-B23C-E004-324C-1C7CAE1A433D}"/>
              </a:ext>
            </a:extLst>
          </p:cNvPr>
          <p:cNvSpPr/>
          <p:nvPr/>
        </p:nvSpPr>
        <p:spPr>
          <a:xfrm>
            <a:off x="4881490" y="4064356"/>
            <a:ext cx="893849" cy="612737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9E20E014-8DB7-91C7-0E19-1223DE7BAAF9}"/>
              </a:ext>
            </a:extLst>
          </p:cNvPr>
          <p:cNvSpPr/>
          <p:nvPr/>
        </p:nvSpPr>
        <p:spPr>
          <a:xfrm>
            <a:off x="3797159" y="4032222"/>
            <a:ext cx="661951" cy="660433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FEE8C4C-79EB-7A29-76FE-F18A5AD69533}"/>
              </a:ext>
            </a:extLst>
          </p:cNvPr>
          <p:cNvCxnSpPr/>
          <p:nvPr/>
        </p:nvCxnSpPr>
        <p:spPr>
          <a:xfrm>
            <a:off x="3565933" y="4693636"/>
            <a:ext cx="2183593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3CFCB88B-19F3-A5E1-7D43-A40307DDC4D1}"/>
              </a:ext>
            </a:extLst>
          </p:cNvPr>
          <p:cNvSpPr txBox="1"/>
          <p:nvPr/>
        </p:nvSpPr>
        <p:spPr>
          <a:xfrm>
            <a:off x="5511954" y="4650747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Times"/>
                <a:cs typeface="Times"/>
              </a:rPr>
              <a:t>x</a:t>
            </a:r>
            <a:r>
              <a:rPr lang="en-US" sz="900" baseline="-25000" dirty="0">
                <a:latin typeface="Times"/>
                <a:cs typeface="Times"/>
              </a:rPr>
              <a:t>3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0A2355B-95EC-7604-45A3-574779DD3B15}"/>
              </a:ext>
            </a:extLst>
          </p:cNvPr>
          <p:cNvSpPr txBox="1"/>
          <p:nvPr/>
        </p:nvSpPr>
        <p:spPr>
          <a:xfrm>
            <a:off x="5646063" y="4222642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MEJOR QUE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4B70F74-7318-B841-8548-1B50D97CF8EB}"/>
              </a:ext>
            </a:extLst>
          </p:cNvPr>
          <p:cNvSpPr/>
          <p:nvPr/>
        </p:nvSpPr>
        <p:spPr>
          <a:xfrm>
            <a:off x="7000939" y="3829757"/>
            <a:ext cx="2199023" cy="1155102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5E789746-6965-BC78-90D0-AFA35DB5E38B}"/>
              </a:ext>
            </a:extLst>
          </p:cNvPr>
          <p:cNvSpPr/>
          <p:nvPr/>
        </p:nvSpPr>
        <p:spPr>
          <a:xfrm>
            <a:off x="8409275" y="4081288"/>
            <a:ext cx="893849" cy="612737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687D38B7-2E07-825E-D939-F219CEEF6E69}"/>
              </a:ext>
            </a:extLst>
          </p:cNvPr>
          <p:cNvSpPr/>
          <p:nvPr/>
        </p:nvSpPr>
        <p:spPr>
          <a:xfrm>
            <a:off x="6974988" y="4049154"/>
            <a:ext cx="999844" cy="660433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46639DA-72FA-6262-3D60-D6DAA18ED44D}"/>
              </a:ext>
            </a:extLst>
          </p:cNvPr>
          <p:cNvCxnSpPr/>
          <p:nvPr/>
        </p:nvCxnSpPr>
        <p:spPr>
          <a:xfrm>
            <a:off x="7014695" y="4710568"/>
            <a:ext cx="2183593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CE94CFCC-B0FD-14F0-BA66-1829F9D13E99}"/>
              </a:ext>
            </a:extLst>
          </p:cNvPr>
          <p:cNvSpPr txBox="1"/>
          <p:nvPr/>
        </p:nvSpPr>
        <p:spPr>
          <a:xfrm>
            <a:off x="8960716" y="4667679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Times"/>
                <a:cs typeface="Times"/>
              </a:rPr>
              <a:t>x</a:t>
            </a:r>
            <a:r>
              <a:rPr lang="en-US" sz="900" baseline="-25000" dirty="0">
                <a:latin typeface="Times"/>
                <a:cs typeface="Times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9A9A1-716E-90C2-8C47-C68A336005A3}"/>
              </a:ext>
            </a:extLst>
          </p:cNvPr>
          <p:cNvSpPr txBox="1"/>
          <p:nvPr/>
        </p:nvSpPr>
        <p:spPr>
          <a:xfrm>
            <a:off x="2556288" y="2876017"/>
            <a:ext cx="5057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L" dirty="0"/>
              <a:t>Medir la separación de las distribuciones, </a:t>
            </a:r>
          </a:p>
          <a:p>
            <a:pPr algn="ctr"/>
            <a:r>
              <a:rPr lang="en-CL" dirty="0"/>
              <a:t>entre mayor sea la distancia entre las medias mejor. </a:t>
            </a:r>
          </a:p>
        </p:txBody>
      </p:sp>
    </p:spTree>
    <p:extLst>
      <p:ext uri="{BB962C8B-B14F-4D97-AF65-F5344CB8AC3E}">
        <p14:creationId xmlns:p14="http://schemas.microsoft.com/office/powerpoint/2010/main" val="3734246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73F0E-C93F-1504-C132-840205C73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215F34F-9ADE-E3CD-711B-F7408DAB6C74}"/>
              </a:ext>
            </a:extLst>
          </p:cNvPr>
          <p:cNvSpPr/>
          <p:nvPr/>
        </p:nvSpPr>
        <p:spPr>
          <a:xfrm>
            <a:off x="-23300" y="1421610"/>
            <a:ext cx="2199023" cy="1155102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161D7026-1AE1-347F-A4BF-0C12C1CB6026}"/>
              </a:ext>
            </a:extLst>
          </p:cNvPr>
          <p:cNvSpPr/>
          <p:nvPr/>
        </p:nvSpPr>
        <p:spPr>
          <a:xfrm>
            <a:off x="1091522" y="1673141"/>
            <a:ext cx="893849" cy="612737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2A97FC49-3B71-02D0-513A-9B077A58193E}"/>
              </a:ext>
            </a:extLst>
          </p:cNvPr>
          <p:cNvSpPr/>
          <p:nvPr/>
        </p:nvSpPr>
        <p:spPr>
          <a:xfrm>
            <a:off x="221682" y="1641007"/>
            <a:ext cx="999844" cy="660433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DE5350E-1B6D-5E52-8733-B411FBCDBB0B}"/>
              </a:ext>
            </a:extLst>
          </p:cNvPr>
          <p:cNvCxnSpPr/>
          <p:nvPr/>
        </p:nvCxnSpPr>
        <p:spPr>
          <a:xfrm>
            <a:off x="-9544" y="2302421"/>
            <a:ext cx="2183593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0EEB0C7-3A16-385E-C0E4-1BBEAF885BEE}"/>
              </a:ext>
            </a:extLst>
          </p:cNvPr>
          <p:cNvSpPr txBox="1"/>
          <p:nvPr/>
        </p:nvSpPr>
        <p:spPr>
          <a:xfrm>
            <a:off x="1936477" y="2259532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Times"/>
                <a:cs typeface="Times"/>
              </a:rPr>
              <a:t>x</a:t>
            </a:r>
            <a:r>
              <a:rPr lang="en-US" sz="900" baseline="-25000" dirty="0">
                <a:latin typeface="Times"/>
                <a:cs typeface="Times"/>
              </a:rPr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5725EC-87F0-6030-6A80-AAF2E7086169}"/>
              </a:ext>
            </a:extLst>
          </p:cNvPr>
          <p:cNvSpPr txBox="1"/>
          <p:nvPr/>
        </p:nvSpPr>
        <p:spPr>
          <a:xfrm>
            <a:off x="1325511" y="472273"/>
            <a:ext cx="690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IDEA: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934E535-2C48-E9FE-2B89-277FF697D4AE}"/>
              </a:ext>
            </a:extLst>
          </p:cNvPr>
          <p:cNvSpPr txBox="1"/>
          <p:nvPr/>
        </p:nvSpPr>
        <p:spPr>
          <a:xfrm>
            <a:off x="2183545" y="1814495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MEJOR QUE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A7AAA18-E912-A451-31BA-B4B090D15906}"/>
              </a:ext>
            </a:extLst>
          </p:cNvPr>
          <p:cNvSpPr/>
          <p:nvPr/>
        </p:nvSpPr>
        <p:spPr>
          <a:xfrm>
            <a:off x="3538421" y="1421610"/>
            <a:ext cx="2199023" cy="1155102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B9285209-936A-172D-19E1-540350989D00}"/>
              </a:ext>
            </a:extLst>
          </p:cNvPr>
          <p:cNvSpPr/>
          <p:nvPr/>
        </p:nvSpPr>
        <p:spPr>
          <a:xfrm>
            <a:off x="4472619" y="1673141"/>
            <a:ext cx="893849" cy="612737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8325F01F-1967-80C8-4111-29341141BBD2}"/>
              </a:ext>
            </a:extLst>
          </p:cNvPr>
          <p:cNvSpPr/>
          <p:nvPr/>
        </p:nvSpPr>
        <p:spPr>
          <a:xfrm>
            <a:off x="3896293" y="1641007"/>
            <a:ext cx="999844" cy="660433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56A7F24-7E3C-BF87-8A32-CD954490634C}"/>
              </a:ext>
            </a:extLst>
          </p:cNvPr>
          <p:cNvCxnSpPr/>
          <p:nvPr/>
        </p:nvCxnSpPr>
        <p:spPr>
          <a:xfrm>
            <a:off x="3552177" y="2302421"/>
            <a:ext cx="2183593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CE5A5DD-2F12-D3DE-DAFA-64E2D8733A0A}"/>
              </a:ext>
            </a:extLst>
          </p:cNvPr>
          <p:cNvSpPr txBox="1"/>
          <p:nvPr/>
        </p:nvSpPr>
        <p:spPr>
          <a:xfrm>
            <a:off x="5498198" y="2259532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Times"/>
                <a:cs typeface="Times"/>
              </a:rPr>
              <a:t>x</a:t>
            </a:r>
            <a:r>
              <a:rPr lang="en-US" sz="900" baseline="-25000" dirty="0">
                <a:latin typeface="Times"/>
                <a:cs typeface="Times"/>
              </a:rPr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169113-0D24-2BB2-F6DE-0467C3324886}"/>
              </a:ext>
            </a:extLst>
          </p:cNvPr>
          <p:cNvSpPr txBox="1"/>
          <p:nvPr/>
        </p:nvSpPr>
        <p:spPr>
          <a:xfrm>
            <a:off x="5632307" y="1831427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MEJOR QUE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02B71D32-A194-0817-6CC5-2A1B748FEBC3}"/>
              </a:ext>
            </a:extLst>
          </p:cNvPr>
          <p:cNvSpPr/>
          <p:nvPr/>
        </p:nvSpPr>
        <p:spPr>
          <a:xfrm>
            <a:off x="6987183" y="1438542"/>
            <a:ext cx="2199023" cy="1155102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DB12C6C2-BCA0-81B2-EDC1-06F1FE3B8BFF}"/>
              </a:ext>
            </a:extLst>
          </p:cNvPr>
          <p:cNvSpPr/>
          <p:nvPr/>
        </p:nvSpPr>
        <p:spPr>
          <a:xfrm>
            <a:off x="7831069" y="1690073"/>
            <a:ext cx="893849" cy="612737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F5E3B4FD-FA43-FDD3-9B93-C84BE928D416}"/>
              </a:ext>
            </a:extLst>
          </p:cNvPr>
          <p:cNvSpPr/>
          <p:nvPr/>
        </p:nvSpPr>
        <p:spPr>
          <a:xfrm>
            <a:off x="7525679" y="1657939"/>
            <a:ext cx="999844" cy="660433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D6A5C25-6B0B-0824-A54C-FA5A99D42A1E}"/>
              </a:ext>
            </a:extLst>
          </p:cNvPr>
          <p:cNvCxnSpPr/>
          <p:nvPr/>
        </p:nvCxnSpPr>
        <p:spPr>
          <a:xfrm>
            <a:off x="7000939" y="2319353"/>
            <a:ext cx="2183593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1CE7B04-01BE-BDCB-C4EB-88B90E3EC3C4}"/>
              </a:ext>
            </a:extLst>
          </p:cNvPr>
          <p:cNvSpPr txBox="1"/>
          <p:nvPr/>
        </p:nvSpPr>
        <p:spPr>
          <a:xfrm>
            <a:off x="8946960" y="2276464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Times"/>
                <a:cs typeface="Times"/>
              </a:rPr>
              <a:t>x</a:t>
            </a:r>
            <a:r>
              <a:rPr lang="en-US" sz="900" baseline="-25000" dirty="0">
                <a:latin typeface="Times"/>
                <a:cs typeface="Times"/>
              </a:rPr>
              <a:t>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D4F927-755E-AD30-C290-35EA373E2A66}"/>
              </a:ext>
            </a:extLst>
          </p:cNvPr>
          <p:cNvSpPr txBox="1"/>
          <p:nvPr/>
        </p:nvSpPr>
        <p:spPr>
          <a:xfrm>
            <a:off x="2885457" y="5269264"/>
            <a:ext cx="4060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L" dirty="0"/>
              <a:t>Medir la dispersión de las distribuciones, </a:t>
            </a:r>
          </a:p>
          <a:p>
            <a:pPr algn="ctr"/>
            <a:r>
              <a:rPr lang="en-CL" dirty="0"/>
              <a:t>entre más angostas las campanas mejor.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2DBB61C-642D-1F42-834E-971A5EB8AC73}"/>
              </a:ext>
            </a:extLst>
          </p:cNvPr>
          <p:cNvSpPr/>
          <p:nvPr/>
        </p:nvSpPr>
        <p:spPr>
          <a:xfrm>
            <a:off x="-9544" y="3812825"/>
            <a:ext cx="2199023" cy="1155102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5F4405F-4CCE-CEB5-AAF9-3AFF789CCF13}"/>
              </a:ext>
            </a:extLst>
          </p:cNvPr>
          <p:cNvSpPr/>
          <p:nvPr/>
        </p:nvSpPr>
        <p:spPr>
          <a:xfrm>
            <a:off x="1649236" y="4064356"/>
            <a:ext cx="248289" cy="612737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81A542F-D05E-0BB8-2524-D10E36218569}"/>
              </a:ext>
            </a:extLst>
          </p:cNvPr>
          <p:cNvSpPr/>
          <p:nvPr/>
        </p:nvSpPr>
        <p:spPr>
          <a:xfrm>
            <a:off x="280594" y="4032222"/>
            <a:ext cx="336199" cy="660433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2CBEEAD-48A9-5ED7-1B08-7B76C50C769E}"/>
              </a:ext>
            </a:extLst>
          </p:cNvPr>
          <p:cNvCxnSpPr/>
          <p:nvPr/>
        </p:nvCxnSpPr>
        <p:spPr>
          <a:xfrm>
            <a:off x="4212" y="4693636"/>
            <a:ext cx="2183593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414160C-B0A9-4A09-41F1-4BE7388D07A3}"/>
              </a:ext>
            </a:extLst>
          </p:cNvPr>
          <p:cNvSpPr txBox="1"/>
          <p:nvPr/>
        </p:nvSpPr>
        <p:spPr>
          <a:xfrm>
            <a:off x="1950233" y="4650747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Times"/>
                <a:cs typeface="Times"/>
              </a:rPr>
              <a:t>x</a:t>
            </a:r>
            <a:r>
              <a:rPr lang="en-US" sz="900" baseline="-25000" dirty="0">
                <a:latin typeface="Times"/>
                <a:cs typeface="Times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87393-F6BB-DEFC-4CFE-48272AB26DD9}"/>
              </a:ext>
            </a:extLst>
          </p:cNvPr>
          <p:cNvSpPr txBox="1"/>
          <p:nvPr/>
        </p:nvSpPr>
        <p:spPr>
          <a:xfrm>
            <a:off x="2197301" y="420571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MEJOR QUE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A235129-AD3C-5F76-169D-305E9B0409BA}"/>
              </a:ext>
            </a:extLst>
          </p:cNvPr>
          <p:cNvSpPr/>
          <p:nvPr/>
        </p:nvSpPr>
        <p:spPr>
          <a:xfrm>
            <a:off x="3552177" y="3812825"/>
            <a:ext cx="2199023" cy="1155102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7CE9BE3A-2D98-51E6-37FB-273D96F58DBC}"/>
              </a:ext>
            </a:extLst>
          </p:cNvPr>
          <p:cNvSpPr/>
          <p:nvPr/>
        </p:nvSpPr>
        <p:spPr>
          <a:xfrm>
            <a:off x="4881490" y="4064356"/>
            <a:ext cx="893849" cy="612737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FF5CB4F-FB97-6618-FFA8-700ADF34FD9D}"/>
              </a:ext>
            </a:extLst>
          </p:cNvPr>
          <p:cNvSpPr/>
          <p:nvPr/>
        </p:nvSpPr>
        <p:spPr>
          <a:xfrm>
            <a:off x="3797159" y="4032222"/>
            <a:ext cx="661951" cy="660433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0C9CB5-0AD4-BD36-3371-04B14B5AEE86}"/>
              </a:ext>
            </a:extLst>
          </p:cNvPr>
          <p:cNvCxnSpPr/>
          <p:nvPr/>
        </p:nvCxnSpPr>
        <p:spPr>
          <a:xfrm>
            <a:off x="3565933" y="4693636"/>
            <a:ext cx="2183593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7823249-3B30-3D9A-B6FC-57BD5ACB8827}"/>
              </a:ext>
            </a:extLst>
          </p:cNvPr>
          <p:cNvSpPr txBox="1"/>
          <p:nvPr/>
        </p:nvSpPr>
        <p:spPr>
          <a:xfrm>
            <a:off x="5511954" y="4650747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Times"/>
                <a:cs typeface="Times"/>
              </a:rPr>
              <a:t>x</a:t>
            </a:r>
            <a:r>
              <a:rPr lang="en-US" sz="900" baseline="-25000" dirty="0">
                <a:latin typeface="Times"/>
                <a:cs typeface="Times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7D6458-6306-3625-C144-89FCD92A876D}"/>
              </a:ext>
            </a:extLst>
          </p:cNvPr>
          <p:cNvSpPr txBox="1"/>
          <p:nvPr/>
        </p:nvSpPr>
        <p:spPr>
          <a:xfrm>
            <a:off x="5646063" y="4222642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MEJOR QUE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9E135DB-5F6D-74E7-A640-23988B1146A2}"/>
              </a:ext>
            </a:extLst>
          </p:cNvPr>
          <p:cNvSpPr/>
          <p:nvPr/>
        </p:nvSpPr>
        <p:spPr>
          <a:xfrm>
            <a:off x="7000939" y="3829757"/>
            <a:ext cx="2199023" cy="1155102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99C13F2D-5321-D22D-50F6-0F581DCF2A73}"/>
              </a:ext>
            </a:extLst>
          </p:cNvPr>
          <p:cNvSpPr/>
          <p:nvPr/>
        </p:nvSpPr>
        <p:spPr>
          <a:xfrm>
            <a:off x="8409275" y="4081288"/>
            <a:ext cx="893849" cy="612737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1EBC9373-C7A3-69EF-78E3-AA235DFE57D1}"/>
              </a:ext>
            </a:extLst>
          </p:cNvPr>
          <p:cNvSpPr/>
          <p:nvPr/>
        </p:nvSpPr>
        <p:spPr>
          <a:xfrm>
            <a:off x="6974988" y="4049154"/>
            <a:ext cx="999844" cy="660433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D3B15A-5437-727D-EFB1-918C004B0522}"/>
              </a:ext>
            </a:extLst>
          </p:cNvPr>
          <p:cNvCxnSpPr/>
          <p:nvPr/>
        </p:nvCxnSpPr>
        <p:spPr>
          <a:xfrm>
            <a:off x="7014695" y="4710568"/>
            <a:ext cx="2183593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E25CC46-A906-ECF6-11A5-D0278359B95E}"/>
              </a:ext>
            </a:extLst>
          </p:cNvPr>
          <p:cNvSpPr txBox="1"/>
          <p:nvPr/>
        </p:nvSpPr>
        <p:spPr>
          <a:xfrm>
            <a:off x="8960716" y="4667679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Times"/>
                <a:cs typeface="Times"/>
              </a:rPr>
              <a:t>x</a:t>
            </a:r>
            <a:r>
              <a:rPr lang="en-US" sz="900" baseline="-25000" dirty="0">
                <a:latin typeface="Times"/>
                <a:cs typeface="Time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911805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399CC-6DB6-6BBA-3B45-64EAEA334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6449C9A-0600-F033-16E5-5971341F966B}"/>
              </a:ext>
            </a:extLst>
          </p:cNvPr>
          <p:cNvSpPr/>
          <p:nvPr/>
        </p:nvSpPr>
        <p:spPr>
          <a:xfrm>
            <a:off x="-23300" y="1421610"/>
            <a:ext cx="2199023" cy="1155102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4DC19BE-8A64-6FF9-6263-B765141EAEEE}"/>
              </a:ext>
            </a:extLst>
          </p:cNvPr>
          <p:cNvSpPr/>
          <p:nvPr/>
        </p:nvSpPr>
        <p:spPr>
          <a:xfrm>
            <a:off x="1091522" y="1673141"/>
            <a:ext cx="893849" cy="612737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4ED7BF6A-876F-6817-CCEE-F34485F65E56}"/>
              </a:ext>
            </a:extLst>
          </p:cNvPr>
          <p:cNvSpPr/>
          <p:nvPr/>
        </p:nvSpPr>
        <p:spPr>
          <a:xfrm>
            <a:off x="221682" y="1641007"/>
            <a:ext cx="999844" cy="660433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95C436-3CA6-6F5C-80CE-CC094C30E8A4}"/>
              </a:ext>
            </a:extLst>
          </p:cNvPr>
          <p:cNvCxnSpPr/>
          <p:nvPr/>
        </p:nvCxnSpPr>
        <p:spPr>
          <a:xfrm>
            <a:off x="-9544" y="2302421"/>
            <a:ext cx="2183593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395596F-DC4A-CBE6-7A70-363742A24A1A}"/>
              </a:ext>
            </a:extLst>
          </p:cNvPr>
          <p:cNvSpPr txBox="1"/>
          <p:nvPr/>
        </p:nvSpPr>
        <p:spPr>
          <a:xfrm>
            <a:off x="1936477" y="2259532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Times"/>
                <a:cs typeface="Times"/>
              </a:rPr>
              <a:t>x</a:t>
            </a:r>
            <a:r>
              <a:rPr lang="en-US" sz="900" baseline="-25000" dirty="0">
                <a:latin typeface="Times"/>
                <a:cs typeface="Times"/>
              </a:rPr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0C8233-6F07-7A85-9CA2-B040A755FBFE}"/>
              </a:ext>
            </a:extLst>
          </p:cNvPr>
          <p:cNvSpPr txBox="1"/>
          <p:nvPr/>
        </p:nvSpPr>
        <p:spPr>
          <a:xfrm>
            <a:off x="1325511" y="472273"/>
            <a:ext cx="690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IDEA: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C5764E-E109-A5DB-B2A3-4C80CBBE4DE2}"/>
              </a:ext>
            </a:extLst>
          </p:cNvPr>
          <p:cNvSpPr txBox="1"/>
          <p:nvPr/>
        </p:nvSpPr>
        <p:spPr>
          <a:xfrm>
            <a:off x="2183545" y="1814495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MEJOR QUE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B0E682BD-2620-2E6C-04F1-BE6A78453447}"/>
              </a:ext>
            </a:extLst>
          </p:cNvPr>
          <p:cNvSpPr/>
          <p:nvPr/>
        </p:nvSpPr>
        <p:spPr>
          <a:xfrm>
            <a:off x="3538421" y="1421610"/>
            <a:ext cx="2199023" cy="1155102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F7520F46-4FE3-C70F-2369-CF7127E3DB98}"/>
              </a:ext>
            </a:extLst>
          </p:cNvPr>
          <p:cNvSpPr/>
          <p:nvPr/>
        </p:nvSpPr>
        <p:spPr>
          <a:xfrm>
            <a:off x="4472619" y="1673141"/>
            <a:ext cx="893849" cy="612737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E54436A2-6E50-03E2-E370-D4A459A99EB0}"/>
              </a:ext>
            </a:extLst>
          </p:cNvPr>
          <p:cNvSpPr/>
          <p:nvPr/>
        </p:nvSpPr>
        <p:spPr>
          <a:xfrm>
            <a:off x="3896293" y="1641007"/>
            <a:ext cx="999844" cy="660433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C47305E-6FC5-EC4F-B8E7-82601304A7D0}"/>
              </a:ext>
            </a:extLst>
          </p:cNvPr>
          <p:cNvCxnSpPr/>
          <p:nvPr/>
        </p:nvCxnSpPr>
        <p:spPr>
          <a:xfrm>
            <a:off x="3552177" y="2302421"/>
            <a:ext cx="2183593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9F511A8-CF3B-6465-223C-EA0803AB30E4}"/>
              </a:ext>
            </a:extLst>
          </p:cNvPr>
          <p:cNvSpPr txBox="1"/>
          <p:nvPr/>
        </p:nvSpPr>
        <p:spPr>
          <a:xfrm>
            <a:off x="5498198" y="2259532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Times"/>
                <a:cs typeface="Times"/>
              </a:rPr>
              <a:t>x</a:t>
            </a:r>
            <a:r>
              <a:rPr lang="en-US" sz="900" baseline="-25000" dirty="0">
                <a:latin typeface="Times"/>
                <a:cs typeface="Times"/>
              </a:rPr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6A9057E-6B5F-DC44-E155-6D18DE1CE525}"/>
              </a:ext>
            </a:extLst>
          </p:cNvPr>
          <p:cNvSpPr txBox="1"/>
          <p:nvPr/>
        </p:nvSpPr>
        <p:spPr>
          <a:xfrm>
            <a:off x="5632307" y="1831427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MEJOR QUE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E1742768-4C69-A366-F347-3F6D44A3BD7C}"/>
              </a:ext>
            </a:extLst>
          </p:cNvPr>
          <p:cNvSpPr/>
          <p:nvPr/>
        </p:nvSpPr>
        <p:spPr>
          <a:xfrm>
            <a:off x="6987183" y="1438542"/>
            <a:ext cx="2199023" cy="1155102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1D2C7BDB-D548-7153-D493-BEF0E715F8E7}"/>
              </a:ext>
            </a:extLst>
          </p:cNvPr>
          <p:cNvSpPr/>
          <p:nvPr/>
        </p:nvSpPr>
        <p:spPr>
          <a:xfrm>
            <a:off x="7831069" y="1690073"/>
            <a:ext cx="893849" cy="612737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386CFC71-16D9-CB70-03B3-3DB2E015377F}"/>
              </a:ext>
            </a:extLst>
          </p:cNvPr>
          <p:cNvSpPr/>
          <p:nvPr/>
        </p:nvSpPr>
        <p:spPr>
          <a:xfrm>
            <a:off x="7525679" y="1657939"/>
            <a:ext cx="999844" cy="660433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7803593-FC94-CDD2-E008-E0EBC1F1BEC4}"/>
              </a:ext>
            </a:extLst>
          </p:cNvPr>
          <p:cNvCxnSpPr/>
          <p:nvPr/>
        </p:nvCxnSpPr>
        <p:spPr>
          <a:xfrm>
            <a:off x="7000939" y="2319353"/>
            <a:ext cx="2183593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3318BD0-22C4-0047-04AD-393A647690B3}"/>
              </a:ext>
            </a:extLst>
          </p:cNvPr>
          <p:cNvSpPr txBox="1"/>
          <p:nvPr/>
        </p:nvSpPr>
        <p:spPr>
          <a:xfrm>
            <a:off x="8946960" y="2276464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Times"/>
                <a:cs typeface="Times"/>
              </a:rPr>
              <a:t>x</a:t>
            </a:r>
            <a:r>
              <a:rPr lang="en-US" sz="900" baseline="-25000" dirty="0">
                <a:latin typeface="Times"/>
                <a:cs typeface="Times"/>
              </a:rPr>
              <a:t>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8BB405-9E09-18BD-1B9D-C4780F73FE1F}"/>
              </a:ext>
            </a:extLst>
          </p:cNvPr>
          <p:cNvSpPr txBox="1"/>
          <p:nvPr/>
        </p:nvSpPr>
        <p:spPr>
          <a:xfrm>
            <a:off x="2885457" y="5269264"/>
            <a:ext cx="4060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L" dirty="0"/>
              <a:t>Medir la dispersión de las distribuciones, </a:t>
            </a:r>
          </a:p>
          <a:p>
            <a:pPr algn="ctr"/>
            <a:r>
              <a:rPr lang="en-CL" dirty="0"/>
              <a:t>entre más angostas las campanas mejor.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630D3D-A5A4-53A2-8A9D-C9F34AD9183D}"/>
              </a:ext>
            </a:extLst>
          </p:cNvPr>
          <p:cNvSpPr/>
          <p:nvPr/>
        </p:nvSpPr>
        <p:spPr>
          <a:xfrm>
            <a:off x="-9544" y="3812825"/>
            <a:ext cx="2199023" cy="1155102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909465A-6A92-C665-AB29-16DD21B02BCE}"/>
              </a:ext>
            </a:extLst>
          </p:cNvPr>
          <p:cNvSpPr/>
          <p:nvPr/>
        </p:nvSpPr>
        <p:spPr>
          <a:xfrm>
            <a:off x="1649236" y="4064356"/>
            <a:ext cx="248289" cy="612737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C0150B8-6D3C-19C7-9A28-85591986885D}"/>
              </a:ext>
            </a:extLst>
          </p:cNvPr>
          <p:cNvSpPr/>
          <p:nvPr/>
        </p:nvSpPr>
        <p:spPr>
          <a:xfrm>
            <a:off x="280594" y="4032222"/>
            <a:ext cx="336199" cy="660433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EF598AD-F6DE-DCD1-C51E-02D1988B3ED0}"/>
              </a:ext>
            </a:extLst>
          </p:cNvPr>
          <p:cNvCxnSpPr/>
          <p:nvPr/>
        </p:nvCxnSpPr>
        <p:spPr>
          <a:xfrm>
            <a:off x="4212" y="4693636"/>
            <a:ext cx="2183593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15E8E8-1F16-442A-DD06-4257234D4F63}"/>
              </a:ext>
            </a:extLst>
          </p:cNvPr>
          <p:cNvSpPr txBox="1"/>
          <p:nvPr/>
        </p:nvSpPr>
        <p:spPr>
          <a:xfrm>
            <a:off x="1950233" y="4650747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Times"/>
                <a:cs typeface="Times"/>
              </a:rPr>
              <a:t>x</a:t>
            </a:r>
            <a:r>
              <a:rPr lang="en-US" sz="900" baseline="-25000" dirty="0">
                <a:latin typeface="Times"/>
                <a:cs typeface="Times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F37EA9-9F58-64CF-879C-F735CA72B99B}"/>
              </a:ext>
            </a:extLst>
          </p:cNvPr>
          <p:cNvSpPr txBox="1"/>
          <p:nvPr/>
        </p:nvSpPr>
        <p:spPr>
          <a:xfrm>
            <a:off x="2197301" y="420571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MEJOR QUE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732A4AA-4129-C771-17D5-475F19967789}"/>
              </a:ext>
            </a:extLst>
          </p:cNvPr>
          <p:cNvSpPr/>
          <p:nvPr/>
        </p:nvSpPr>
        <p:spPr>
          <a:xfrm>
            <a:off x="3552177" y="3812825"/>
            <a:ext cx="2199023" cy="1155102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20DAEC49-6DB6-E45F-E291-BF7664CFA0C2}"/>
              </a:ext>
            </a:extLst>
          </p:cNvPr>
          <p:cNvSpPr/>
          <p:nvPr/>
        </p:nvSpPr>
        <p:spPr>
          <a:xfrm>
            <a:off x="4881490" y="4064356"/>
            <a:ext cx="893849" cy="612737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AF39C1F4-652F-7567-CA4E-641E4D2800A0}"/>
              </a:ext>
            </a:extLst>
          </p:cNvPr>
          <p:cNvSpPr/>
          <p:nvPr/>
        </p:nvSpPr>
        <p:spPr>
          <a:xfrm>
            <a:off x="3797159" y="4032222"/>
            <a:ext cx="661951" cy="660433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A02CF06-7827-51EA-5FD6-6473D9825B59}"/>
              </a:ext>
            </a:extLst>
          </p:cNvPr>
          <p:cNvCxnSpPr/>
          <p:nvPr/>
        </p:nvCxnSpPr>
        <p:spPr>
          <a:xfrm>
            <a:off x="3565933" y="4693636"/>
            <a:ext cx="2183593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B295EB9-5CFA-E5F6-5A4B-AA8FF6323990}"/>
              </a:ext>
            </a:extLst>
          </p:cNvPr>
          <p:cNvSpPr txBox="1"/>
          <p:nvPr/>
        </p:nvSpPr>
        <p:spPr>
          <a:xfrm>
            <a:off x="5511954" y="4650747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Times"/>
                <a:cs typeface="Times"/>
              </a:rPr>
              <a:t>x</a:t>
            </a:r>
            <a:r>
              <a:rPr lang="en-US" sz="900" baseline="-25000" dirty="0">
                <a:latin typeface="Times"/>
                <a:cs typeface="Times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D8B16B-F3E6-4AB2-AA45-7FBFBCB118D2}"/>
              </a:ext>
            </a:extLst>
          </p:cNvPr>
          <p:cNvSpPr txBox="1"/>
          <p:nvPr/>
        </p:nvSpPr>
        <p:spPr>
          <a:xfrm>
            <a:off x="5646063" y="4222642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MEJOR QUE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134642F-AD77-DB65-170B-468264415613}"/>
              </a:ext>
            </a:extLst>
          </p:cNvPr>
          <p:cNvSpPr/>
          <p:nvPr/>
        </p:nvSpPr>
        <p:spPr>
          <a:xfrm>
            <a:off x="7000939" y="3829757"/>
            <a:ext cx="2199023" cy="1155102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9E5F5043-7605-DF50-16C9-1403EFE01E41}"/>
              </a:ext>
            </a:extLst>
          </p:cNvPr>
          <p:cNvSpPr/>
          <p:nvPr/>
        </p:nvSpPr>
        <p:spPr>
          <a:xfrm>
            <a:off x="8409275" y="4081288"/>
            <a:ext cx="893849" cy="612737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948EAC2D-D9F5-71D5-8185-71A8C9771E79}"/>
              </a:ext>
            </a:extLst>
          </p:cNvPr>
          <p:cNvSpPr/>
          <p:nvPr/>
        </p:nvSpPr>
        <p:spPr>
          <a:xfrm>
            <a:off x="6974988" y="4049154"/>
            <a:ext cx="999844" cy="660433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8BDA9BF-1F2F-99AC-B2EA-3388F3C7AF0C}"/>
              </a:ext>
            </a:extLst>
          </p:cNvPr>
          <p:cNvCxnSpPr/>
          <p:nvPr/>
        </p:nvCxnSpPr>
        <p:spPr>
          <a:xfrm>
            <a:off x="7014695" y="4710568"/>
            <a:ext cx="2183593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32D98E5-6390-D7C0-F64D-64CCA8A01F6D}"/>
              </a:ext>
            </a:extLst>
          </p:cNvPr>
          <p:cNvSpPr txBox="1"/>
          <p:nvPr/>
        </p:nvSpPr>
        <p:spPr>
          <a:xfrm>
            <a:off x="8960716" y="4667679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Times"/>
                <a:cs typeface="Times"/>
              </a:rPr>
              <a:t>x</a:t>
            </a:r>
            <a:r>
              <a:rPr lang="en-US" sz="900" baseline="-25000" dirty="0">
                <a:latin typeface="Times"/>
                <a:cs typeface="Times"/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348A1C-F58B-D347-30FA-1D6B9C1032A5}"/>
              </a:ext>
            </a:extLst>
          </p:cNvPr>
          <p:cNvSpPr txBox="1"/>
          <p:nvPr/>
        </p:nvSpPr>
        <p:spPr>
          <a:xfrm>
            <a:off x="2556288" y="2876017"/>
            <a:ext cx="5057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L" dirty="0"/>
              <a:t>Medir la separación de las distribuciones, </a:t>
            </a:r>
          </a:p>
          <a:p>
            <a:pPr algn="ctr"/>
            <a:r>
              <a:rPr lang="en-CL" dirty="0"/>
              <a:t>entre mayor sea la distancia entre las medias mejor.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A66382F-FD0C-0214-4CBB-32CF67756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114" y="143750"/>
            <a:ext cx="3558688" cy="89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956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082A6-1BAC-AB42-93D7-93F922590E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45535" y="1115122"/>
            <a:ext cx="6256183" cy="5348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92C45C-3439-2B48-899D-BA080F3BDF3A}"/>
              </a:ext>
            </a:extLst>
          </p:cNvPr>
          <p:cNvSpPr/>
          <p:nvPr/>
        </p:nvSpPr>
        <p:spPr>
          <a:xfrm>
            <a:off x="1345535" y="478831"/>
            <a:ext cx="53158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rebuchet MS"/>
                <a:cs typeface="Trebuchet MS"/>
              </a:rPr>
              <a:t>Example: Classification of Coins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14169317-2BDC-4D44-AAAF-B43170922BEF}"/>
              </a:ext>
            </a:extLst>
          </p:cNvPr>
          <p:cNvSpPr/>
          <p:nvPr/>
        </p:nvSpPr>
        <p:spPr>
          <a:xfrm>
            <a:off x="1048216" y="1204332"/>
            <a:ext cx="219262" cy="244211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B7DEB759-ED67-8941-AF0D-4E0133A8C9FF}"/>
              </a:ext>
            </a:extLst>
          </p:cNvPr>
          <p:cNvSpPr/>
          <p:nvPr/>
        </p:nvSpPr>
        <p:spPr>
          <a:xfrm>
            <a:off x="1024031" y="3789384"/>
            <a:ext cx="219262" cy="244211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C65BD4-1F46-DF48-9BA1-A106E1746A34}"/>
              </a:ext>
            </a:extLst>
          </p:cNvPr>
          <p:cNvSpPr txBox="1"/>
          <p:nvPr/>
        </p:nvSpPr>
        <p:spPr>
          <a:xfrm>
            <a:off x="465288" y="2194557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DFA230-E545-674F-8312-C61EEA57D5D9}"/>
              </a:ext>
            </a:extLst>
          </p:cNvPr>
          <p:cNvSpPr txBox="1"/>
          <p:nvPr/>
        </p:nvSpPr>
        <p:spPr>
          <a:xfrm>
            <a:off x="465288" y="4779609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98476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6040" y="3420079"/>
            <a:ext cx="6393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non-discriminative features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350" y="1289294"/>
            <a:ext cx="91125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Trebuchet MS"/>
                <a:cs typeface="Trebuchet MS"/>
              </a:rPr>
              <a:t>5 reasons why to select features</a:t>
            </a:r>
          </a:p>
        </p:txBody>
      </p:sp>
    </p:spTree>
    <p:extLst>
      <p:ext uri="{BB962C8B-B14F-4D97-AF65-F5344CB8AC3E}">
        <p14:creationId xmlns:p14="http://schemas.microsoft.com/office/powerpoint/2010/main" val="1851526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082A6-1BAC-AB42-93D7-93F922590E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45535" y="1115122"/>
            <a:ext cx="6256183" cy="5348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92C45C-3439-2B48-899D-BA080F3BDF3A}"/>
              </a:ext>
            </a:extLst>
          </p:cNvPr>
          <p:cNvSpPr/>
          <p:nvPr/>
        </p:nvSpPr>
        <p:spPr>
          <a:xfrm>
            <a:off x="286169" y="394354"/>
            <a:ext cx="87768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To avoid non-discriminative features – </a:t>
            </a:r>
            <a:r>
              <a:rPr lang="en-US" sz="2400" dirty="0" err="1">
                <a:latin typeface="Trebuchet MS"/>
                <a:cs typeface="Trebuchet MS"/>
              </a:rPr>
              <a:t>Grayvalue</a:t>
            </a:r>
            <a:r>
              <a:rPr lang="en-US" sz="2400" dirty="0">
                <a:latin typeface="Trebuchet MS"/>
                <a:cs typeface="Trebuchet MS"/>
              </a:rPr>
              <a:t> average </a:t>
            </a:r>
            <a:r>
              <a:rPr lang="en-US" sz="2400" dirty="0">
                <a:latin typeface="Trebuchet MS"/>
                <a:cs typeface="Trebuchet MS"/>
                <a:sym typeface="Wingdings" pitchFamily="2" charset="2"/>
              </a:rPr>
              <a:t></a:t>
            </a:r>
            <a:endParaRPr lang="en-US" sz="2400" dirty="0">
              <a:latin typeface="Trebuchet MS"/>
              <a:cs typeface="Trebuchet M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C7ADA7B-6F3E-1C4F-BCB2-618E8B3777C3}"/>
              </a:ext>
            </a:extLst>
          </p:cNvPr>
          <p:cNvGrpSpPr/>
          <p:nvPr/>
        </p:nvGrpSpPr>
        <p:grpSpPr>
          <a:xfrm>
            <a:off x="6058829" y="530400"/>
            <a:ext cx="1412488" cy="325619"/>
            <a:chOff x="8077200" y="1817649"/>
            <a:chExt cx="765717" cy="18957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A83BB80-BAB8-5D45-93C1-F6DCC0A49D22}"/>
                </a:ext>
              </a:extLst>
            </p:cNvPr>
            <p:cNvCxnSpPr/>
            <p:nvPr/>
          </p:nvCxnSpPr>
          <p:spPr>
            <a:xfrm>
              <a:off x="8084634" y="1817649"/>
              <a:ext cx="758283" cy="18957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F2177D-063E-504B-9523-49B75D96B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7200" y="1843668"/>
              <a:ext cx="765717" cy="13753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168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6040" y="3420079"/>
            <a:ext cx="63932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non-discriminative features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correlated features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350" y="1289294"/>
            <a:ext cx="91125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Trebuchet MS"/>
                <a:cs typeface="Trebuchet MS"/>
              </a:rPr>
              <a:t>5 reasons why to select features</a:t>
            </a:r>
          </a:p>
        </p:txBody>
      </p:sp>
    </p:spTree>
    <p:extLst>
      <p:ext uri="{BB962C8B-B14F-4D97-AF65-F5344CB8AC3E}">
        <p14:creationId xmlns:p14="http://schemas.microsoft.com/office/powerpoint/2010/main" val="3761775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082A6-1BAC-AB42-93D7-93F922590E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45535" y="1115122"/>
            <a:ext cx="6256183" cy="5348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92C45C-3439-2B48-899D-BA080F3BDF3A}"/>
              </a:ext>
            </a:extLst>
          </p:cNvPr>
          <p:cNvSpPr/>
          <p:nvPr/>
        </p:nvSpPr>
        <p:spPr>
          <a:xfrm>
            <a:off x="286169" y="394354"/>
            <a:ext cx="76851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rebuchet MS"/>
                <a:cs typeface="Trebuchet MS"/>
              </a:rPr>
              <a:t>2. To avoid correlated features – Area and Diameter </a:t>
            </a:r>
            <a:r>
              <a:rPr lang="en-US" sz="2400" dirty="0">
                <a:latin typeface="Trebuchet MS"/>
                <a:cs typeface="Trebuchet MS"/>
                <a:sym typeface="Wingdings" pitchFamily="2" charset="2"/>
              </a:rPr>
              <a:t></a:t>
            </a:r>
            <a:endParaRPr lang="en-US" sz="2400" dirty="0">
              <a:latin typeface="Trebuchet MS"/>
              <a:cs typeface="Trebuchet M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8190FBF-6729-424A-9087-66D009840855}"/>
              </a:ext>
            </a:extLst>
          </p:cNvPr>
          <p:cNvGrpSpPr/>
          <p:nvPr/>
        </p:nvGrpSpPr>
        <p:grpSpPr>
          <a:xfrm>
            <a:off x="6092282" y="496947"/>
            <a:ext cx="1412488" cy="325619"/>
            <a:chOff x="8077200" y="1817649"/>
            <a:chExt cx="765717" cy="18957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331AEE6-18CF-6C42-AF01-D9B07EBF61A3}"/>
                </a:ext>
              </a:extLst>
            </p:cNvPr>
            <p:cNvCxnSpPr/>
            <p:nvPr/>
          </p:nvCxnSpPr>
          <p:spPr>
            <a:xfrm>
              <a:off x="8084634" y="1817649"/>
              <a:ext cx="758283" cy="18957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65254EF-B9DF-3347-9202-FA57B520C8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7200" y="1843668"/>
              <a:ext cx="765717" cy="13753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2481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6040" y="3420079"/>
            <a:ext cx="639328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non-discriminative features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correlated features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simplify the testing stage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350" y="1289294"/>
            <a:ext cx="91125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Trebuchet MS"/>
                <a:cs typeface="Trebuchet MS"/>
              </a:rPr>
              <a:t>5 reasons why to select features</a:t>
            </a:r>
          </a:p>
        </p:txBody>
      </p:sp>
    </p:spTree>
    <p:extLst>
      <p:ext uri="{BB962C8B-B14F-4D97-AF65-F5344CB8AC3E}">
        <p14:creationId xmlns:p14="http://schemas.microsoft.com/office/powerpoint/2010/main" val="1275812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9915</TotalTime>
  <Words>928</Words>
  <Application>Microsoft Macintosh PowerPoint</Application>
  <PresentationFormat>On-screen Show (4:3)</PresentationFormat>
  <Paragraphs>330</Paragraphs>
  <Slides>37</Slides>
  <Notes>1</Notes>
  <HiddenSlides>3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Times</vt:lpstr>
      <vt:lpstr>Times New Roman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65</cp:revision>
  <dcterms:created xsi:type="dcterms:W3CDTF">2015-02-23T15:04:12Z</dcterms:created>
  <dcterms:modified xsi:type="dcterms:W3CDTF">2025-04-15T13:29:18Z</dcterms:modified>
</cp:coreProperties>
</file>